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fd3e3e9f_1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ffd3e3e9f_1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ffd3e3e9f_1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ffd3e3e9f_1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ffd3e3e9f_1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ffd3e3e9f_1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ffd3e3e9f_1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ffd3e3e9f_1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ffd3e3e9f_1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ffd3e3e9f_1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ffd3e3e9f_1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ffd3e3e9f_1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f0d2544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f0d2544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f745c7b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f745c7b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f745c7b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f745c7b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fd3e3e9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fd3e3e9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ffd3e3e9f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ffd3e3e9f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ffd3e3e9f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ffd3e3e9f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fb4eabaf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ffb4eabaf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ffd3e3e9f_1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ffd3e3e9f_1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ffd3e3e9f_1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ffd3e3e9f_1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Macros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20400" y="2834125"/>
            <a:ext cx="8862300" cy="9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4200"/>
              <a:t>Configurar el guardado </a:t>
            </a:r>
            <a:br>
              <a:rPr lang="es-419"/>
            </a:br>
            <a:r>
              <a:rPr lang="es-419"/>
              <a:t>de libros de Microsoft Excel con Macros</a:t>
            </a:r>
            <a:endParaRPr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4568275"/>
            <a:ext cx="8520600" cy="34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/>
              <a:t>Ing. Emanuel Bombina</a:t>
            </a:r>
            <a:endParaRPr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7263" y="1639025"/>
            <a:ext cx="3038475" cy="302895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2"/>
          <p:cNvSpPr/>
          <p:nvPr/>
        </p:nvSpPr>
        <p:spPr>
          <a:xfrm>
            <a:off x="5086750" y="2533575"/>
            <a:ext cx="2260800" cy="943200"/>
          </a:xfrm>
          <a:prstGeom prst="wedgeRectCallout">
            <a:avLst>
              <a:gd fmla="val -117015" name="adj1"/>
              <a:gd fmla="val 45873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Seleccionen cualquier celda para ejecutar la Macro</a:t>
            </a:r>
            <a:endParaRPr/>
          </a:p>
        </p:txBody>
      </p:sp>
      <p:sp>
        <p:nvSpPr>
          <p:cNvPr id="134" name="Google Shape;134;p22"/>
          <p:cNvSpPr txBox="1"/>
          <p:nvPr>
            <p:ph type="title"/>
          </p:nvPr>
        </p:nvSpPr>
        <p:spPr>
          <a:xfrm>
            <a:off x="311700" y="4450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 - </a:t>
            </a:r>
            <a:r>
              <a:rPr b="1" i="1" lang="es-419">
                <a:solidFill>
                  <a:srgbClr val="783F04"/>
                </a:solidFill>
              </a:rPr>
              <a:t>Ejecutar la Macro</a:t>
            </a:r>
            <a:endParaRPr/>
          </a:p>
        </p:txBody>
      </p:sp>
      <p:sp>
        <p:nvSpPr>
          <p:cNvPr id="135" name="Google Shape;135;p22"/>
          <p:cNvSpPr/>
          <p:nvPr/>
        </p:nvSpPr>
        <p:spPr>
          <a:xfrm>
            <a:off x="4843425" y="2290063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10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4313" y="1570775"/>
            <a:ext cx="6238875" cy="32194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3"/>
          <p:cNvSpPr txBox="1"/>
          <p:nvPr>
            <p:ph type="title"/>
          </p:nvPr>
        </p:nvSpPr>
        <p:spPr>
          <a:xfrm>
            <a:off x="311700" y="4450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 - </a:t>
            </a:r>
            <a:r>
              <a:rPr b="1" i="1" lang="es-419">
                <a:solidFill>
                  <a:srgbClr val="783F04"/>
                </a:solidFill>
              </a:rPr>
              <a:t>Ejecutar la Macro</a:t>
            </a:r>
            <a:endParaRPr b="1" i="1">
              <a:solidFill>
                <a:srgbClr val="783F04"/>
              </a:solidFill>
            </a:endParaRPr>
          </a:p>
        </p:txBody>
      </p:sp>
      <p:sp>
        <p:nvSpPr>
          <p:cNvPr id="142" name="Google Shape;142;p23"/>
          <p:cNvSpPr/>
          <p:nvPr/>
        </p:nvSpPr>
        <p:spPr>
          <a:xfrm>
            <a:off x="6717700" y="2090475"/>
            <a:ext cx="2022300" cy="2429700"/>
          </a:xfrm>
          <a:prstGeom prst="wedgeRectCallout">
            <a:avLst>
              <a:gd fmla="val -91830" name="adj1"/>
              <a:gd fmla="val -2419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Luego apliquen la combinación de teclas o ejecutenla desde la pestaña “</a:t>
            </a:r>
            <a:r>
              <a:rPr b="1" lang="es-419"/>
              <a:t>Programador</a:t>
            </a:r>
            <a:r>
              <a:rPr lang="es-419"/>
              <a:t>”, opción </a:t>
            </a:r>
            <a:r>
              <a:rPr b="1" lang="es-419"/>
              <a:t>Macros</a:t>
            </a:r>
            <a:r>
              <a:rPr lang="es-419"/>
              <a:t>, botón </a:t>
            </a:r>
            <a:r>
              <a:rPr b="1" lang="es-419"/>
              <a:t>Ejecutar</a:t>
            </a:r>
            <a:endParaRPr b="1"/>
          </a:p>
        </p:txBody>
      </p:sp>
      <p:sp>
        <p:nvSpPr>
          <p:cNvPr id="143" name="Google Shape;143;p23"/>
          <p:cNvSpPr/>
          <p:nvPr/>
        </p:nvSpPr>
        <p:spPr>
          <a:xfrm>
            <a:off x="6519825" y="1909063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11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850" y="77250"/>
            <a:ext cx="2022300" cy="1728367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4"/>
          <p:cNvSpPr/>
          <p:nvPr/>
        </p:nvSpPr>
        <p:spPr>
          <a:xfrm>
            <a:off x="3035750" y="230100"/>
            <a:ext cx="3476700" cy="678000"/>
          </a:xfrm>
          <a:prstGeom prst="wedgeRectCallout">
            <a:avLst>
              <a:gd fmla="val -81781" name="adj1"/>
              <a:gd fmla="val 16504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Hagan clic en la opción “</a:t>
            </a:r>
            <a:r>
              <a:rPr b="1" lang="es-419"/>
              <a:t>Guardar</a:t>
            </a:r>
            <a:r>
              <a:rPr lang="es-419"/>
              <a:t>” de la pestaña “</a:t>
            </a:r>
            <a:r>
              <a:rPr b="1" lang="es-419"/>
              <a:t>Archivo</a:t>
            </a:r>
            <a:r>
              <a:rPr lang="es-419"/>
              <a:t>”</a:t>
            </a:r>
            <a:endParaRPr b="1"/>
          </a:p>
        </p:txBody>
      </p:sp>
      <p:sp>
        <p:nvSpPr>
          <p:cNvPr id="150" name="Google Shape;150;p24"/>
          <p:cNvSpPr/>
          <p:nvPr/>
        </p:nvSpPr>
        <p:spPr>
          <a:xfrm>
            <a:off x="2646325" y="187288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12</a:t>
            </a:r>
            <a:endParaRPr/>
          </a:p>
        </p:txBody>
      </p:sp>
      <p:pic>
        <p:nvPicPr>
          <p:cNvPr id="151" name="Google Shape;15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80548" y="940046"/>
            <a:ext cx="5595375" cy="4145329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4"/>
          <p:cNvSpPr/>
          <p:nvPr/>
        </p:nvSpPr>
        <p:spPr>
          <a:xfrm>
            <a:off x="251850" y="4213450"/>
            <a:ext cx="3889200" cy="783300"/>
          </a:xfrm>
          <a:prstGeom prst="wedgeRectCallout">
            <a:avLst>
              <a:gd fmla="val 134001" name="adj1"/>
              <a:gd fmla="val 31390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Consignen el nombre del archivo, seleccionen la ubicación y guarden el archivo</a:t>
            </a:r>
            <a:endParaRPr b="1"/>
          </a:p>
        </p:txBody>
      </p:sp>
      <p:sp>
        <p:nvSpPr>
          <p:cNvPr id="153" name="Google Shape;153;p24"/>
          <p:cNvSpPr/>
          <p:nvPr/>
        </p:nvSpPr>
        <p:spPr>
          <a:xfrm>
            <a:off x="76200" y="3813088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13</a:t>
            </a:r>
            <a:endParaRPr/>
          </a:p>
        </p:txBody>
      </p:sp>
      <p:sp>
        <p:nvSpPr>
          <p:cNvPr id="154" name="Google Shape;154;p24"/>
          <p:cNvSpPr/>
          <p:nvPr/>
        </p:nvSpPr>
        <p:spPr>
          <a:xfrm>
            <a:off x="251850" y="2294750"/>
            <a:ext cx="2864700" cy="1442100"/>
          </a:xfrm>
          <a:prstGeom prst="wedgeRectCallout">
            <a:avLst>
              <a:gd fmla="val 101459" name="adj1"/>
              <a:gd fmla="val 61431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dk1"/>
                </a:solidFill>
              </a:rPr>
              <a:t>Como se puede observar el Tipo de archivo a guardar es un Libro de Excel, pero si trabajan con Macros ya que deben seleccionar otro tipo de archivo</a:t>
            </a:r>
            <a:endParaRPr/>
          </a:p>
        </p:txBody>
      </p:sp>
      <p:sp>
        <p:nvSpPr>
          <p:cNvPr id="155" name="Google Shape;155;p24"/>
          <p:cNvSpPr txBox="1"/>
          <p:nvPr>
            <p:ph type="title"/>
          </p:nvPr>
        </p:nvSpPr>
        <p:spPr>
          <a:xfrm>
            <a:off x="6132825" y="-17739"/>
            <a:ext cx="2934900" cy="125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419">
                <a:solidFill>
                  <a:srgbClr val="783F04"/>
                </a:solidFill>
              </a:rPr>
              <a:t>Guardar la Macro</a:t>
            </a:r>
            <a:endParaRPr b="1" i="1"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8525" y="1854413"/>
            <a:ext cx="7991475" cy="1609725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5"/>
          <p:cNvSpPr txBox="1"/>
          <p:nvPr>
            <p:ph type="title"/>
          </p:nvPr>
        </p:nvSpPr>
        <p:spPr>
          <a:xfrm>
            <a:off x="311700" y="4450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 - </a:t>
            </a:r>
            <a:r>
              <a:rPr b="1" i="1" lang="es-419">
                <a:solidFill>
                  <a:srgbClr val="783F04"/>
                </a:solidFill>
              </a:rPr>
              <a:t>Guardar la Macro</a:t>
            </a:r>
            <a:endParaRPr/>
          </a:p>
        </p:txBody>
      </p:sp>
      <p:sp>
        <p:nvSpPr>
          <p:cNvPr id="162" name="Google Shape;162;p25"/>
          <p:cNvSpPr/>
          <p:nvPr/>
        </p:nvSpPr>
        <p:spPr>
          <a:xfrm>
            <a:off x="3307413" y="3586875"/>
            <a:ext cx="2873700" cy="1370700"/>
          </a:xfrm>
          <a:prstGeom prst="wedgeRectCallout">
            <a:avLst>
              <a:gd fmla="val -4073" name="adj1"/>
              <a:gd fmla="val -65607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El software Excel por defecto les preguntará cómo quieren guardar la Macro, deben seleccionar “</a:t>
            </a:r>
            <a:r>
              <a:rPr b="1" lang="es-419"/>
              <a:t>No</a:t>
            </a:r>
            <a:r>
              <a:rPr lang="es-419"/>
              <a:t>” elegir el tipo de archivo habilitado para Macros</a:t>
            </a:r>
            <a:endParaRPr b="1"/>
          </a:p>
        </p:txBody>
      </p:sp>
      <p:sp>
        <p:nvSpPr>
          <p:cNvPr id="163" name="Google Shape;163;p25"/>
          <p:cNvSpPr/>
          <p:nvPr/>
        </p:nvSpPr>
        <p:spPr>
          <a:xfrm>
            <a:off x="2904425" y="3310763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14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1450" y="157825"/>
            <a:ext cx="6516624" cy="482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6"/>
          <p:cNvSpPr/>
          <p:nvPr/>
        </p:nvSpPr>
        <p:spPr>
          <a:xfrm>
            <a:off x="5729350" y="1642275"/>
            <a:ext cx="3101700" cy="2168100"/>
          </a:xfrm>
          <a:prstGeom prst="wedgeRectCallout">
            <a:avLst>
              <a:gd fmla="val -104546" name="adj1"/>
              <a:gd fmla="val 44176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Por último seleccionen el tipo de archivo correcto “</a:t>
            </a:r>
            <a:r>
              <a:rPr b="1" lang="es-419"/>
              <a:t>Libro de Excel habilitado para macros</a:t>
            </a:r>
            <a:r>
              <a:rPr lang="es-419"/>
              <a:t>” y presionen el botón de “</a:t>
            </a:r>
            <a:r>
              <a:rPr b="1" lang="es-419"/>
              <a:t>Guardar</a:t>
            </a:r>
            <a:r>
              <a:rPr lang="es-419"/>
              <a:t>” para finalizar el proceso de crear una Macro y guardarla en un archivo de Excel</a:t>
            </a:r>
            <a:endParaRPr b="1"/>
          </a:p>
        </p:txBody>
      </p:sp>
      <p:sp>
        <p:nvSpPr>
          <p:cNvPr id="170" name="Google Shape;170;p26"/>
          <p:cNvSpPr/>
          <p:nvPr/>
        </p:nvSpPr>
        <p:spPr>
          <a:xfrm>
            <a:off x="5484425" y="1375888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15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75" y="1333500"/>
            <a:ext cx="9010650" cy="232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27"/>
          <p:cNvSpPr/>
          <p:nvPr/>
        </p:nvSpPr>
        <p:spPr>
          <a:xfrm>
            <a:off x="66675" y="3533500"/>
            <a:ext cx="9010500" cy="1536300"/>
          </a:xfrm>
          <a:prstGeom prst="wedgeRectCallout">
            <a:avLst>
              <a:gd fmla="val -4890" name="adj1"/>
              <a:gd fmla="val -75007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Se puede observar en el explorador de Windows los distintos tipos de archivos que tienen o no Macros. Por ejemplo el archivo ”</a:t>
            </a:r>
            <a:r>
              <a:rPr b="1" lang="es-419"/>
              <a:t>Ejemplo de Macro aplicando Formato</a:t>
            </a:r>
            <a:r>
              <a:rPr lang="es-419"/>
              <a:t>” es del tipo de “</a:t>
            </a:r>
            <a:r>
              <a:rPr b="1" lang="es-419"/>
              <a:t>Hoja de cálculo habilitada para macros de Microsoft Excel</a:t>
            </a:r>
            <a:r>
              <a:rPr lang="es-419"/>
              <a:t>” mientras que el archivo “</a:t>
            </a:r>
            <a:r>
              <a:rPr b="1" lang="es-419"/>
              <a:t>Facturación</a:t>
            </a:r>
            <a:r>
              <a:rPr lang="es-419"/>
              <a:t>” es del tipo “</a:t>
            </a:r>
            <a:r>
              <a:rPr b="1" lang="es-419">
                <a:solidFill>
                  <a:schemeClr val="dk1"/>
                </a:solidFill>
              </a:rPr>
              <a:t>Hoja de cálculo de Microsoft Excel</a:t>
            </a:r>
            <a:r>
              <a:rPr lang="es-419"/>
              <a:t>”</a:t>
            </a:r>
            <a:endParaRPr b="1"/>
          </a:p>
        </p:txBody>
      </p:sp>
      <p:sp>
        <p:nvSpPr>
          <p:cNvPr id="177" name="Google Shape;177;p27"/>
          <p:cNvSpPr/>
          <p:nvPr/>
        </p:nvSpPr>
        <p:spPr>
          <a:xfrm>
            <a:off x="4430325" y="1246950"/>
            <a:ext cx="2260800" cy="943200"/>
          </a:xfrm>
          <a:prstGeom prst="wedgeRectCallout">
            <a:avLst>
              <a:gd fmla="val 78700" name="adj1"/>
              <a:gd fmla="val 15620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Botón cambiar vista a Detalles</a:t>
            </a:r>
            <a:endParaRPr/>
          </a:p>
        </p:txBody>
      </p:sp>
      <p:sp>
        <p:nvSpPr>
          <p:cNvPr id="178" name="Google Shape;178;p27"/>
          <p:cNvSpPr txBox="1"/>
          <p:nvPr>
            <p:ph type="title"/>
          </p:nvPr>
        </p:nvSpPr>
        <p:spPr>
          <a:xfrm>
            <a:off x="311700" y="1402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325" y="2519375"/>
            <a:ext cx="8778374" cy="589782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8"/>
          <p:cNvSpPr/>
          <p:nvPr/>
        </p:nvSpPr>
        <p:spPr>
          <a:xfrm>
            <a:off x="352375" y="1447225"/>
            <a:ext cx="1650600" cy="825300"/>
          </a:xfrm>
          <a:prstGeom prst="wedgeRectCallout">
            <a:avLst>
              <a:gd fmla="val -41739" name="adj1"/>
              <a:gd fmla="val 87226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Icono con Macros con signo de exclamación</a:t>
            </a:r>
            <a:endParaRPr/>
          </a:p>
        </p:txBody>
      </p:sp>
      <p:sp>
        <p:nvSpPr>
          <p:cNvPr id="185" name="Google Shape;185;p28"/>
          <p:cNvSpPr txBox="1"/>
          <p:nvPr>
            <p:ph type="title"/>
          </p:nvPr>
        </p:nvSpPr>
        <p:spPr>
          <a:xfrm>
            <a:off x="311700" y="1402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</a:t>
            </a:r>
            <a:endParaRPr/>
          </a:p>
        </p:txBody>
      </p:sp>
      <p:sp>
        <p:nvSpPr>
          <p:cNvPr id="186" name="Google Shape;186;p28"/>
          <p:cNvSpPr/>
          <p:nvPr/>
        </p:nvSpPr>
        <p:spPr>
          <a:xfrm>
            <a:off x="311700" y="3281900"/>
            <a:ext cx="1650600" cy="825300"/>
          </a:xfrm>
          <a:prstGeom prst="wedgeRectCallout">
            <a:avLst>
              <a:gd fmla="val -38790" name="adj1"/>
              <a:gd fmla="val -75860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Icono sin Macros</a:t>
            </a:r>
            <a:endParaRPr/>
          </a:p>
        </p:txBody>
      </p:sp>
      <p:sp>
        <p:nvSpPr>
          <p:cNvPr id="187" name="Google Shape;187;p28"/>
          <p:cNvSpPr/>
          <p:nvPr/>
        </p:nvSpPr>
        <p:spPr>
          <a:xfrm>
            <a:off x="3621675" y="1437950"/>
            <a:ext cx="1650600" cy="825300"/>
          </a:xfrm>
          <a:prstGeom prst="wedgeRectCallout">
            <a:avLst>
              <a:gd fmla="val -51448" name="adj1"/>
              <a:gd fmla="val 84469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Extensión de archivos con Macros .</a:t>
            </a:r>
            <a:r>
              <a:rPr b="1" lang="es-419"/>
              <a:t>xlsm</a:t>
            </a:r>
            <a:endParaRPr b="1"/>
          </a:p>
        </p:txBody>
      </p:sp>
      <p:sp>
        <p:nvSpPr>
          <p:cNvPr id="188" name="Google Shape;188;p28"/>
          <p:cNvSpPr/>
          <p:nvPr/>
        </p:nvSpPr>
        <p:spPr>
          <a:xfrm>
            <a:off x="2338850" y="3281900"/>
            <a:ext cx="1650600" cy="825300"/>
          </a:xfrm>
          <a:prstGeom prst="wedgeRectCallout">
            <a:avLst>
              <a:gd fmla="val -78603" name="adj1"/>
              <a:gd fmla="val -82655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Extensión de archivos sin Macros .</a:t>
            </a:r>
            <a:r>
              <a:rPr b="1" lang="es-419"/>
              <a:t>xlsx</a:t>
            </a:r>
            <a:endParaRPr b="1"/>
          </a:p>
        </p:txBody>
      </p:sp>
      <p:sp>
        <p:nvSpPr>
          <p:cNvPr id="189" name="Google Shape;189;p28"/>
          <p:cNvSpPr/>
          <p:nvPr/>
        </p:nvSpPr>
        <p:spPr>
          <a:xfrm>
            <a:off x="6697800" y="1437950"/>
            <a:ext cx="1650600" cy="825300"/>
          </a:xfrm>
          <a:prstGeom prst="wedgeRectCallout">
            <a:avLst>
              <a:gd fmla="val -41739" name="adj1"/>
              <a:gd fmla="val 87226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Archivo de Excel con Macros</a:t>
            </a:r>
            <a:endParaRPr/>
          </a:p>
        </p:txBody>
      </p:sp>
      <p:sp>
        <p:nvSpPr>
          <p:cNvPr id="190" name="Google Shape;190;p28"/>
          <p:cNvSpPr/>
          <p:nvPr/>
        </p:nvSpPr>
        <p:spPr>
          <a:xfrm>
            <a:off x="6697800" y="3281900"/>
            <a:ext cx="1650600" cy="825300"/>
          </a:xfrm>
          <a:prstGeom prst="wedgeRectCallout">
            <a:avLst>
              <a:gd fmla="val -38790" name="adj1"/>
              <a:gd fmla="val -75860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Archivo de Excel sin Macros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s-419"/>
              <a:t>La primera vez que intenten guardar una Macro el programa Microsoft Excel le pedirá que valide trabajar con Macros.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s-419"/>
              <a:t>Veamos el siguiente ejemplo completo que lo explica.</a:t>
            </a:r>
            <a:endParaRPr/>
          </a:p>
        </p:txBody>
      </p:sp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841650"/>
            <a:ext cx="8520600" cy="310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s-419"/>
              <a:t>La Macro tendrá la siguiente característica:</a:t>
            </a:r>
            <a:endParaRPr/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</a:pPr>
            <a:r>
              <a:rPr lang="es-419"/>
              <a:t>Al ejecutarse aplicará el siguiente formato en la celda que se encuentren posicionados: 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s-419"/>
              <a:t>Fuente: </a:t>
            </a:r>
            <a:r>
              <a:rPr b="1" lang="es-419"/>
              <a:t>Arial</a:t>
            </a:r>
            <a:endParaRPr b="1"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s-419"/>
              <a:t>Tamaño: </a:t>
            </a:r>
            <a:r>
              <a:rPr b="1" lang="es-419"/>
              <a:t>18</a:t>
            </a:r>
            <a:endParaRPr b="1"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s-419"/>
              <a:t>Color de relleno: </a:t>
            </a:r>
            <a:r>
              <a:rPr b="1" lang="es-419"/>
              <a:t>Verde oscuro</a:t>
            </a:r>
            <a:endParaRPr b="1"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s-419"/>
              <a:t>Color de fuente: </a:t>
            </a:r>
            <a:r>
              <a:rPr b="1" lang="es-419"/>
              <a:t>Blanco</a:t>
            </a:r>
            <a:endParaRPr b="1"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s-419"/>
              <a:t>Alineación horizontal y vertical: </a:t>
            </a:r>
            <a:r>
              <a:rPr b="1" lang="es-419"/>
              <a:t>Centrado</a:t>
            </a:r>
            <a:r>
              <a:rPr lang="es-419"/>
              <a:t>.</a:t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</a:t>
            </a:r>
            <a:br>
              <a:rPr lang="es-419"/>
            </a:br>
            <a:r>
              <a:rPr lang="es-419" sz="2200"/>
              <a:t>1</a:t>
            </a:r>
            <a:r>
              <a:rPr baseline="30000" lang="es-419" sz="2200"/>
              <a:t>ro</a:t>
            </a:r>
            <a:r>
              <a:rPr lang="es-419" sz="2200"/>
              <a:t> Abrir Excel y Crear una Macro</a:t>
            </a:r>
            <a:endParaRPr sz="22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6350" y="1928600"/>
            <a:ext cx="6286500" cy="295275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/>
              <a:t>Ejemplo completo creando la Macro y guardandola en un libro de Excel- </a:t>
            </a:r>
            <a:r>
              <a:rPr b="1" i="1" lang="es-419">
                <a:solidFill>
                  <a:srgbClr val="783F04"/>
                </a:solidFill>
              </a:rPr>
              <a:t>Agregar la Pestaña para usar las Macros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/>
          <p:nvPr/>
        </p:nvSpPr>
        <p:spPr>
          <a:xfrm>
            <a:off x="6819600" y="2925425"/>
            <a:ext cx="2091300" cy="1783500"/>
          </a:xfrm>
          <a:prstGeom prst="wedgeRectCallout">
            <a:avLst>
              <a:gd fmla="val -58806" name="adj1"/>
              <a:gd fmla="val -84978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Agreguen la Pestaña “</a:t>
            </a:r>
            <a:r>
              <a:rPr b="1" lang="es-419"/>
              <a:t>Programador</a:t>
            </a:r>
            <a:r>
              <a:rPr lang="es-419"/>
              <a:t>” para la versión de Office 2010 o la Pestaña ”</a:t>
            </a:r>
            <a:r>
              <a:rPr b="1" lang="es-419"/>
              <a:t>Desarrollador</a:t>
            </a:r>
            <a:r>
              <a:rPr lang="es-419"/>
              <a:t>” para la versión de Office 2013</a:t>
            </a:r>
            <a:endParaRPr/>
          </a:p>
        </p:txBody>
      </p:sp>
      <p:sp>
        <p:nvSpPr>
          <p:cNvPr id="76" name="Google Shape;76;p16"/>
          <p:cNvSpPr/>
          <p:nvPr/>
        </p:nvSpPr>
        <p:spPr>
          <a:xfrm>
            <a:off x="6479900" y="2742588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0725" y="1483700"/>
            <a:ext cx="4705350" cy="33528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/>
          <p:nvPr/>
        </p:nvSpPr>
        <p:spPr>
          <a:xfrm>
            <a:off x="5662625" y="3244475"/>
            <a:ext cx="2001300" cy="1116900"/>
          </a:xfrm>
          <a:prstGeom prst="wedgeRectCallout">
            <a:avLst>
              <a:gd fmla="val -94464" name="adj1"/>
              <a:gd fmla="val 9829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Posicionarse en cualquier celda, para este ejemplo “</a:t>
            </a:r>
            <a:r>
              <a:rPr b="1" lang="es-419"/>
              <a:t>C4</a:t>
            </a:r>
            <a:r>
              <a:rPr lang="es-419"/>
              <a:t>”</a:t>
            </a:r>
            <a:endParaRPr/>
          </a:p>
        </p:txBody>
      </p:sp>
      <p:sp>
        <p:nvSpPr>
          <p:cNvPr id="83" name="Google Shape;83;p17"/>
          <p:cNvSpPr/>
          <p:nvPr/>
        </p:nvSpPr>
        <p:spPr>
          <a:xfrm>
            <a:off x="5364225" y="2915538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2</a:t>
            </a:r>
            <a:endParaRPr/>
          </a:p>
        </p:txBody>
      </p:sp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0988" y="1775413"/>
            <a:ext cx="6143625" cy="24288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/>
          <p:nvPr/>
        </p:nvSpPr>
        <p:spPr>
          <a:xfrm>
            <a:off x="4812825" y="2936075"/>
            <a:ext cx="2339100" cy="1141800"/>
          </a:xfrm>
          <a:prstGeom prst="wedgeRectCallout">
            <a:avLst>
              <a:gd fmla="val -105737" name="adj1"/>
              <a:gd fmla="val -116478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Hagan clic en </a:t>
            </a:r>
            <a:br>
              <a:rPr lang="es-419"/>
            </a:br>
            <a:r>
              <a:rPr lang="es-419"/>
              <a:t>“</a:t>
            </a:r>
            <a:r>
              <a:rPr b="1" lang="es-419"/>
              <a:t>Grabar Macro</a:t>
            </a:r>
            <a:r>
              <a:rPr lang="es-419"/>
              <a:t>”</a:t>
            </a:r>
            <a:endParaRPr/>
          </a:p>
        </p:txBody>
      </p:sp>
      <p:sp>
        <p:nvSpPr>
          <p:cNvPr id="91" name="Google Shape;91;p18"/>
          <p:cNvSpPr/>
          <p:nvPr/>
        </p:nvSpPr>
        <p:spPr>
          <a:xfrm>
            <a:off x="4400300" y="2879388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3</a:t>
            </a:r>
            <a:endParaRPr/>
          </a:p>
        </p:txBody>
      </p:sp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  - </a:t>
            </a:r>
            <a:r>
              <a:rPr b="1" i="1" lang="es-419">
                <a:solidFill>
                  <a:srgbClr val="783F04"/>
                </a:solidFill>
              </a:rPr>
              <a:t>Grabar la Macro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0850" y="1828800"/>
            <a:ext cx="3314700" cy="27051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/>
          <p:nvPr/>
        </p:nvSpPr>
        <p:spPr>
          <a:xfrm>
            <a:off x="6291650" y="1737650"/>
            <a:ext cx="2354100" cy="821400"/>
          </a:xfrm>
          <a:prstGeom prst="wedgeRectCallout">
            <a:avLst>
              <a:gd fmla="val -97573" name="adj1"/>
              <a:gd fmla="val 33084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Consignen el nombre de la Macro a crear</a:t>
            </a:r>
            <a:endParaRPr/>
          </a:p>
        </p:txBody>
      </p:sp>
      <p:sp>
        <p:nvSpPr>
          <p:cNvPr id="99" name="Google Shape;99;p19"/>
          <p:cNvSpPr/>
          <p:nvPr/>
        </p:nvSpPr>
        <p:spPr>
          <a:xfrm>
            <a:off x="624600" y="2806200"/>
            <a:ext cx="1871700" cy="1477800"/>
          </a:xfrm>
          <a:prstGeom prst="wedgeRectCallout">
            <a:avLst>
              <a:gd fmla="val 99016" name="adj1"/>
              <a:gd fmla="val -45660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Seleccionen la letra para poder ejecutar la Macro combinando teclas</a:t>
            </a: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5931188" y="1432838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4</a:t>
            </a:r>
            <a:endParaRPr/>
          </a:p>
        </p:txBody>
      </p:sp>
      <p:sp>
        <p:nvSpPr>
          <p:cNvPr id="101" name="Google Shape;101;p19"/>
          <p:cNvSpPr/>
          <p:nvPr/>
        </p:nvSpPr>
        <p:spPr>
          <a:xfrm>
            <a:off x="6291650" y="2999250"/>
            <a:ext cx="2354100" cy="821400"/>
          </a:xfrm>
          <a:prstGeom prst="wedgeRectCallout">
            <a:avLst>
              <a:gd fmla="val -90552" name="adj1"/>
              <a:gd fmla="val -15157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Guarden la Macro en </a:t>
            </a:r>
            <a:br>
              <a:rPr lang="es-419"/>
            </a:br>
            <a:r>
              <a:rPr lang="es-419"/>
              <a:t>“</a:t>
            </a:r>
            <a:r>
              <a:rPr b="1" lang="es-419"/>
              <a:t>Este libro</a:t>
            </a:r>
            <a:r>
              <a:rPr lang="es-419"/>
              <a:t>”</a:t>
            </a:r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5931188" y="2694438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6</a:t>
            </a:r>
            <a:endParaRPr/>
          </a:p>
        </p:txBody>
      </p:sp>
      <p:sp>
        <p:nvSpPr>
          <p:cNvPr id="103" name="Google Shape;103;p19"/>
          <p:cNvSpPr/>
          <p:nvPr/>
        </p:nvSpPr>
        <p:spPr>
          <a:xfrm>
            <a:off x="6291650" y="4184650"/>
            <a:ext cx="2354100" cy="821400"/>
          </a:xfrm>
          <a:prstGeom prst="wedgeRectCallout">
            <a:avLst>
              <a:gd fmla="val -95576" name="adj1"/>
              <a:gd fmla="val -27255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Por último, hagan clic en “</a:t>
            </a:r>
            <a:r>
              <a:rPr b="1" lang="es-419"/>
              <a:t>Guardar</a:t>
            </a:r>
            <a:r>
              <a:rPr lang="es-419"/>
              <a:t>”</a:t>
            </a:r>
            <a:endParaRPr/>
          </a:p>
        </p:txBody>
      </p:sp>
      <p:sp>
        <p:nvSpPr>
          <p:cNvPr id="104" name="Google Shape;104;p19"/>
          <p:cNvSpPr/>
          <p:nvPr/>
        </p:nvSpPr>
        <p:spPr>
          <a:xfrm>
            <a:off x="6007388" y="3956038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7</a:t>
            </a:r>
            <a:endParaRPr/>
          </a:p>
        </p:txBody>
      </p:sp>
      <p:sp>
        <p:nvSpPr>
          <p:cNvPr id="105" name="Google Shape;105;p19"/>
          <p:cNvSpPr/>
          <p:nvPr/>
        </p:nvSpPr>
        <p:spPr>
          <a:xfrm>
            <a:off x="387888" y="2542038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5</a:t>
            </a:r>
            <a:endParaRPr/>
          </a:p>
        </p:txBody>
      </p:sp>
      <p:sp>
        <p:nvSpPr>
          <p:cNvPr id="106" name="Google Shape;106;p19"/>
          <p:cNvSpPr txBox="1"/>
          <p:nvPr>
            <p:ph type="title"/>
          </p:nvPr>
        </p:nvSpPr>
        <p:spPr>
          <a:xfrm>
            <a:off x="311700" y="4450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 - </a:t>
            </a:r>
            <a:r>
              <a:rPr b="1" i="1" lang="es-419">
                <a:solidFill>
                  <a:srgbClr val="783F04"/>
                </a:solidFill>
              </a:rPr>
              <a:t>Grabar la Macro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8875" y="1644825"/>
            <a:ext cx="3676650" cy="2800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0"/>
          <p:cNvSpPr/>
          <p:nvPr/>
        </p:nvSpPr>
        <p:spPr>
          <a:xfrm>
            <a:off x="2459000" y="2925775"/>
            <a:ext cx="1137600" cy="845700"/>
          </a:xfrm>
          <a:prstGeom prst="wedgeRectCallout">
            <a:avLst>
              <a:gd fmla="val 66238" name="adj1"/>
              <a:gd fmla="val -143136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>
                <a:solidFill>
                  <a:schemeClr val="dk2"/>
                </a:solidFill>
              </a:rPr>
              <a:t>Fuente </a:t>
            </a:r>
            <a:r>
              <a:rPr b="1" lang="es-419">
                <a:solidFill>
                  <a:schemeClr val="dk2"/>
                </a:solidFill>
              </a:rPr>
              <a:t>Arial</a:t>
            </a:r>
            <a:endParaRPr b="1">
              <a:solidFill>
                <a:schemeClr val="dk2"/>
              </a:solidFill>
            </a:endParaRPr>
          </a:p>
        </p:txBody>
      </p:sp>
      <p:sp>
        <p:nvSpPr>
          <p:cNvPr id="113" name="Google Shape;113;p20"/>
          <p:cNvSpPr/>
          <p:nvPr/>
        </p:nvSpPr>
        <p:spPr>
          <a:xfrm>
            <a:off x="251850" y="1644825"/>
            <a:ext cx="2100300" cy="1682100"/>
          </a:xfrm>
          <a:prstGeom prst="snip1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Seleccionen de la Pestaña Inicio las opciones para la Macro</a:t>
            </a:r>
            <a:endParaRPr/>
          </a:p>
        </p:txBody>
      </p:sp>
      <p:sp>
        <p:nvSpPr>
          <p:cNvPr id="114" name="Google Shape;114;p20"/>
          <p:cNvSpPr/>
          <p:nvPr/>
        </p:nvSpPr>
        <p:spPr>
          <a:xfrm>
            <a:off x="156150" y="1415513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8</a:t>
            </a:r>
            <a:endParaRPr/>
          </a:p>
        </p:txBody>
      </p:sp>
      <p:sp>
        <p:nvSpPr>
          <p:cNvPr id="115" name="Google Shape;115;p20"/>
          <p:cNvSpPr txBox="1"/>
          <p:nvPr>
            <p:ph type="title"/>
          </p:nvPr>
        </p:nvSpPr>
        <p:spPr>
          <a:xfrm>
            <a:off x="311700" y="445025"/>
            <a:ext cx="8691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 - </a:t>
            </a:r>
            <a:r>
              <a:rPr b="1" i="1" lang="es-419">
                <a:solidFill>
                  <a:srgbClr val="783F04"/>
                </a:solidFill>
              </a:rPr>
              <a:t>Crear la Macro</a:t>
            </a:r>
            <a:endParaRPr/>
          </a:p>
        </p:txBody>
      </p:sp>
      <p:sp>
        <p:nvSpPr>
          <p:cNvPr id="116" name="Google Shape;116;p20"/>
          <p:cNvSpPr/>
          <p:nvPr/>
        </p:nvSpPr>
        <p:spPr>
          <a:xfrm>
            <a:off x="4478000" y="3188300"/>
            <a:ext cx="1137600" cy="1157100"/>
          </a:xfrm>
          <a:prstGeom prst="wedgeRectCallout">
            <a:avLst>
              <a:gd fmla="val -14660" name="adj1"/>
              <a:gd fmla="val -137397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dk2"/>
                </a:solidFill>
              </a:rPr>
              <a:t>Tamaño </a:t>
            </a:r>
            <a:r>
              <a:rPr b="1" lang="es-419">
                <a:solidFill>
                  <a:schemeClr val="dk2"/>
                </a:solidFill>
              </a:rPr>
              <a:t>18</a:t>
            </a:r>
            <a:endParaRPr/>
          </a:p>
        </p:txBody>
      </p:sp>
      <p:sp>
        <p:nvSpPr>
          <p:cNvPr id="117" name="Google Shape;117;p20"/>
          <p:cNvSpPr/>
          <p:nvPr/>
        </p:nvSpPr>
        <p:spPr>
          <a:xfrm>
            <a:off x="5941425" y="3188300"/>
            <a:ext cx="1137600" cy="1157100"/>
          </a:xfrm>
          <a:prstGeom prst="wedgeRectCallout">
            <a:avLst>
              <a:gd fmla="val -110683" name="adj1"/>
              <a:gd fmla="val -113028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>
                <a:solidFill>
                  <a:schemeClr val="dk2"/>
                </a:solidFill>
              </a:rPr>
              <a:t>Color de relleno </a:t>
            </a:r>
            <a:r>
              <a:rPr b="1" lang="es-419">
                <a:solidFill>
                  <a:schemeClr val="dk2"/>
                </a:solidFill>
              </a:rPr>
              <a:t>Verde oscuro</a:t>
            </a:r>
            <a:endParaRPr/>
          </a:p>
        </p:txBody>
      </p:sp>
      <p:sp>
        <p:nvSpPr>
          <p:cNvPr id="118" name="Google Shape;118;p20"/>
          <p:cNvSpPr/>
          <p:nvPr/>
        </p:nvSpPr>
        <p:spPr>
          <a:xfrm>
            <a:off x="7223375" y="2488250"/>
            <a:ext cx="1137600" cy="845700"/>
          </a:xfrm>
          <a:prstGeom prst="wedgeRectCallout">
            <a:avLst>
              <a:gd fmla="val -198725" name="adj1"/>
              <a:gd fmla="val -55759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>
                <a:solidFill>
                  <a:schemeClr val="dk2"/>
                </a:solidFill>
              </a:rPr>
              <a:t>Color de fuente </a:t>
            </a:r>
            <a:r>
              <a:rPr b="1" lang="es-419">
                <a:solidFill>
                  <a:schemeClr val="dk2"/>
                </a:solidFill>
              </a:rPr>
              <a:t>Blanco</a:t>
            </a:r>
            <a:endParaRPr/>
          </a:p>
        </p:txBody>
      </p:sp>
      <p:sp>
        <p:nvSpPr>
          <p:cNvPr id="119" name="Google Shape;119;p20"/>
          <p:cNvSpPr/>
          <p:nvPr/>
        </p:nvSpPr>
        <p:spPr>
          <a:xfrm>
            <a:off x="6649625" y="1415525"/>
            <a:ext cx="2285100" cy="845700"/>
          </a:xfrm>
          <a:prstGeom prst="wedgeRectCallout">
            <a:avLst>
              <a:gd fmla="val -73403" name="adj1"/>
              <a:gd fmla="val 51540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>
                <a:solidFill>
                  <a:schemeClr val="dk2"/>
                </a:solidFill>
              </a:rPr>
              <a:t>Alineación horizontal y vertical </a:t>
            </a:r>
            <a:r>
              <a:rPr b="1" lang="es-419">
                <a:solidFill>
                  <a:schemeClr val="dk2"/>
                </a:solidFill>
              </a:rPr>
              <a:t>Centrado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8300" y="2480400"/>
            <a:ext cx="6067425" cy="2438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1"/>
          <p:cNvSpPr/>
          <p:nvPr/>
        </p:nvSpPr>
        <p:spPr>
          <a:xfrm>
            <a:off x="4243075" y="1593600"/>
            <a:ext cx="2260800" cy="943200"/>
          </a:xfrm>
          <a:prstGeom prst="wedgeRectCallout">
            <a:avLst>
              <a:gd fmla="val -78165" name="adj1"/>
              <a:gd fmla="val 74740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Detengan la Macro para finalizar el proceso de grabación</a:t>
            </a:r>
            <a:endParaRPr/>
          </a:p>
        </p:txBody>
      </p:sp>
      <p:sp>
        <p:nvSpPr>
          <p:cNvPr id="126" name="Google Shape;126;p21"/>
          <p:cNvSpPr/>
          <p:nvPr/>
        </p:nvSpPr>
        <p:spPr>
          <a:xfrm>
            <a:off x="3759925" y="1427913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9</a:t>
            </a:r>
            <a:endParaRPr/>
          </a:p>
        </p:txBody>
      </p:sp>
      <p:sp>
        <p:nvSpPr>
          <p:cNvPr id="127" name="Google Shape;127;p21"/>
          <p:cNvSpPr txBox="1"/>
          <p:nvPr>
            <p:ph type="title"/>
          </p:nvPr>
        </p:nvSpPr>
        <p:spPr>
          <a:xfrm>
            <a:off x="157850" y="445025"/>
            <a:ext cx="8919000" cy="1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completo creando la Macro y guardandola en un libro de Excel - </a:t>
            </a:r>
            <a:r>
              <a:rPr b="1" i="1" lang="es-419">
                <a:solidFill>
                  <a:srgbClr val="783F04"/>
                </a:solidFill>
              </a:rPr>
              <a:t>Detener la Grabación de la Macro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