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slide" Target="slides/slide8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f745c7b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f745c7b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f745c7b0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f745c7b0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effec238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effec238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effec2385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effec2385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effec2385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effec2385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5c1b866f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5c1b866f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effec2385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effec238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1- Macros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 Formularios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Formularios usando Macros en Microsoft Excel</a:t>
            </a:r>
            <a:endParaRPr/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11700" y="4568275"/>
            <a:ext cx="8520600" cy="34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/>
              <a:t>Ing. Emanuel Bombina</a:t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¿Qué es un Formulario en Excel?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419"/>
              <a:t>Un formulario en Excel es un espacio digital en donde se ingresaran datos. Es importante que tengan una estructura y un formato amigable para el usuario ya que los objetivos principales son:</a:t>
            </a:r>
            <a:endParaRPr/>
          </a:p>
          <a:p>
            <a:pPr indent="-3175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s-419"/>
              <a:t>Maximizar los tiempos de trabajo.</a:t>
            </a:r>
            <a:endParaRPr/>
          </a:p>
          <a:p>
            <a:pPr indent="-3175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s-419"/>
              <a:t>Organizar los datos en forma precisa, ordenada y eficiente para su posterior procesamiento.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419"/>
              <a:t>Un formulario tiene como objetivo ingresar datos en forma precisa y eficiente para luego poder trabajar con la información correcta y manipularla adecuadamente.</a:t>
            </a:r>
            <a:endParaRPr/>
          </a:p>
          <a:p>
            <a:pPr indent="-3429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419"/>
              <a:t>Los formularios evitan:</a:t>
            </a:r>
            <a:endParaRPr/>
          </a:p>
          <a:p>
            <a:pPr indent="-317500" lvl="1" marL="9144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s-419"/>
              <a:t>Datos duplicados.</a:t>
            </a:r>
            <a:endParaRPr/>
          </a:p>
          <a:p>
            <a:pPr indent="-317500" lvl="1" marL="9144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s-419"/>
              <a:t>Entradas de tipos de datos incorrectos, es decir, en un campo que se espera un número se carga un texto. </a:t>
            </a:r>
            <a:endParaRPr/>
          </a:p>
        </p:txBody>
      </p:sp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¿Para qué sirve un Formulario?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Tipos de Formularios en Excel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608650" y="1152475"/>
            <a:ext cx="8223600" cy="380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En excel hay Tres tipos de Formularios: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Clr>
                <a:srgbClr val="6AA84F"/>
              </a:buClr>
              <a:buSzPts val="1800"/>
              <a:buChar char="●"/>
            </a:pPr>
            <a:r>
              <a:rPr b="1" lang="es-419">
                <a:solidFill>
                  <a:srgbClr val="6AA84F"/>
                </a:solidFill>
              </a:rPr>
              <a:t>Formulario de datos.</a:t>
            </a:r>
            <a:endParaRPr b="1">
              <a:solidFill>
                <a:srgbClr val="6AA84F"/>
              </a:solidFill>
            </a:endParaRPr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Clr>
                <a:srgbClr val="3C78D8"/>
              </a:buClr>
              <a:buSzPts val="1800"/>
              <a:buChar char="●"/>
            </a:pPr>
            <a:r>
              <a:rPr b="1" lang="es-419">
                <a:solidFill>
                  <a:srgbClr val="3C78D8"/>
                </a:solidFill>
              </a:rPr>
              <a:t>Hoja de cálculo con controles ActiveX y de formulario.</a:t>
            </a:r>
            <a:endParaRPr b="1">
              <a:solidFill>
                <a:srgbClr val="3C78D8"/>
              </a:solidFill>
            </a:endParaRPr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Clr>
                <a:srgbClr val="A64D79"/>
              </a:buClr>
              <a:buSzPts val="1800"/>
              <a:buChar char="●"/>
            </a:pPr>
            <a:r>
              <a:rPr b="1" lang="es-419">
                <a:solidFill>
                  <a:srgbClr val="A64D79"/>
                </a:solidFill>
              </a:rPr>
              <a:t>Formularios de usuario - VBA</a:t>
            </a:r>
            <a:endParaRPr b="1">
              <a:solidFill>
                <a:srgbClr val="A64D79"/>
              </a:solidFill>
            </a:endParaRPr>
          </a:p>
          <a:p>
            <a:pPr indent="0" lvl="0" marL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lang="es-419"/>
              <a:t>Puede usar cada tipo de formulario por separado o puede combinarlos de diferentes maneras para crear una solución que sea apropiada para su caso particular.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2100">
              <a:solidFill>
                <a:srgbClr val="1C1C1C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Tipos de Formularios en Excel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316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Char char="●"/>
            </a:pPr>
            <a:r>
              <a:rPr b="1" lang="es-419">
                <a:solidFill>
                  <a:srgbClr val="6AA84F"/>
                </a:solidFill>
              </a:rPr>
              <a:t>Formulario de datos</a:t>
            </a:r>
            <a:endParaRPr b="1">
              <a:solidFill>
                <a:srgbClr val="6AA84F"/>
              </a:solidFill>
            </a:endParaRPr>
          </a:p>
          <a:p>
            <a:pPr indent="-317500" lvl="1" marL="914400" rtl="0" algn="just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</a:pPr>
            <a:r>
              <a:rPr lang="es-419"/>
              <a:t>Un formulario de datos proporciona una forma cómoda de escribir o mostrar una fila completa de información en un rango o una tabla sin desplazarse horizontalmente. </a:t>
            </a:r>
            <a:endParaRPr/>
          </a:p>
          <a:p>
            <a:pPr indent="-317500" lvl="1" marL="914400" rtl="0" algn="just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</a:pPr>
            <a:r>
              <a:rPr lang="es-419"/>
              <a:t>Use un formulario de datos cuando sea suficiente un formulario simple de cuadros de texto que enumeren los encabezados de columna como etiquetas y no necesite características de formulario personalizadas ni sofisticadas, como un cuadro de lista.</a:t>
            </a:r>
            <a:endParaRPr b="1" sz="2100">
              <a:solidFill>
                <a:srgbClr val="1C1C1C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400"/>
              </a:spcAft>
              <a:buNone/>
            </a:pPr>
            <a:r>
              <a:t/>
            </a:r>
            <a:endParaRPr b="1" sz="2100">
              <a:solidFill>
                <a:srgbClr val="1C1C1C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214025"/>
            <a:ext cx="8520600" cy="58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Tipos de Formularios en Excel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862825"/>
            <a:ext cx="8520600" cy="370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Char char="●"/>
            </a:pPr>
            <a:r>
              <a:rPr b="1" lang="es-419">
                <a:solidFill>
                  <a:srgbClr val="3C78D8"/>
                </a:solidFill>
              </a:rPr>
              <a:t>Hoja de cálculo con controles ActiveX y de formulario</a:t>
            </a:r>
            <a:endParaRPr b="1">
              <a:solidFill>
                <a:srgbClr val="3C78D8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1" marL="914400" rtl="0" algn="just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</a:pPr>
            <a:r>
              <a:rPr lang="es-419"/>
              <a:t>Las celdas con frecuencia se usan como etiquetas y, ajustando su alto y ancho, así como combinándolas, puede hacer que una hoja de cálculo se comporte como un simple formulario de entrada de datos. </a:t>
            </a:r>
            <a:endParaRPr/>
          </a:p>
          <a:p>
            <a:pPr indent="-317500" lvl="1" marL="914400" rtl="0" algn="just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○"/>
            </a:pPr>
            <a:r>
              <a:rPr lang="es-419"/>
              <a:t>Otras características similares a los controles, como los comentarios de celda, los hipervínculos, las imágenes de fondo, la validación de datos, el formato condicional, los gráficos incrustados y el Filtro automático, pueden hacer que una hoja de cálculo se comporte como un formulario avanzado.</a:t>
            </a:r>
            <a:endParaRPr b="1" sz="2100">
              <a:solidFill>
                <a:srgbClr val="1C1C1C"/>
              </a:solidFill>
              <a:highlight>
                <a:srgbClr val="FFFFFF"/>
              </a:highlight>
            </a:endParaRPr>
          </a:p>
        </p:txBody>
      </p:sp>
      <p:sp>
        <p:nvSpPr>
          <p:cNvPr id="87" name="Google Shape;87;p18"/>
          <p:cNvSpPr/>
          <p:nvPr/>
        </p:nvSpPr>
        <p:spPr>
          <a:xfrm>
            <a:off x="6842400" y="862825"/>
            <a:ext cx="1989900" cy="1116990"/>
          </a:xfrm>
          <a:prstGeom prst="flowChartDocumen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>
                <a:solidFill>
                  <a:srgbClr val="C27BA0"/>
                </a:solidFill>
              </a:rPr>
              <a:t>Continúa en la Diapositiva siguiente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214025"/>
            <a:ext cx="8520600" cy="58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Tipos de Formularios en Excel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862825"/>
            <a:ext cx="8520600" cy="370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Char char="●"/>
            </a:pPr>
            <a:r>
              <a:rPr b="1" lang="es-419">
                <a:solidFill>
                  <a:srgbClr val="3C78D8"/>
                </a:solidFill>
              </a:rPr>
              <a:t>Hoja de cálculo con controles ActiveX y de formulario </a:t>
            </a:r>
            <a:endParaRPr b="1" sz="1400">
              <a:solidFill>
                <a:srgbClr val="3C78D8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rgbClr val="C27BA0"/>
              </a:solidFill>
            </a:endParaRPr>
          </a:p>
          <a:p>
            <a:pPr indent="-317500" lvl="1" marL="914400" rtl="0" algn="just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</a:pPr>
            <a:r>
              <a:rPr lang="es-419"/>
              <a:t>Las celdas con frecuencia se usan como etiquetas y, ajustando su alto y ancho, así como combinándolas, puede hacer que una hoja de cálculo se comporte como un simple formulario de entrada de datos. </a:t>
            </a:r>
            <a:endParaRPr/>
          </a:p>
          <a:p>
            <a:pPr indent="-317500" lvl="1" marL="914400" rtl="0" algn="just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○"/>
            </a:pPr>
            <a:r>
              <a:rPr lang="es-419"/>
              <a:t>Otras características similares a los controles, como los comentarios de celda, los hipervínculos, las imágenes de fondo, la validación de datos, el formato condicional, los gráficos incrustados y el Filtro automático, pueden hacer que una hoja de cálculo se comporte como un formulario avanzado.</a:t>
            </a:r>
            <a:endParaRPr b="1" sz="2100">
              <a:solidFill>
                <a:srgbClr val="1C1C1C"/>
              </a:solidFill>
              <a:highlight>
                <a:srgbClr val="FFFFFF"/>
              </a:highlight>
            </a:endParaRPr>
          </a:p>
        </p:txBody>
      </p:sp>
      <p:sp>
        <p:nvSpPr>
          <p:cNvPr id="94" name="Google Shape;94;p19"/>
          <p:cNvSpPr/>
          <p:nvPr/>
        </p:nvSpPr>
        <p:spPr>
          <a:xfrm>
            <a:off x="6842400" y="862825"/>
            <a:ext cx="1989900" cy="1116990"/>
          </a:xfrm>
          <a:prstGeom prst="flowChartDocumen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>
                <a:solidFill>
                  <a:srgbClr val="C27BA0"/>
                </a:solidFill>
              </a:rPr>
              <a:t>Continúa de la Diapositiva anterior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Tipos de Formularios en Excel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Char char="●"/>
            </a:pPr>
            <a:r>
              <a:rPr b="1" lang="es-419">
                <a:solidFill>
                  <a:srgbClr val="A64D79"/>
                </a:solidFill>
              </a:rPr>
              <a:t>Formularios de usuario - VBA</a:t>
            </a:r>
            <a:endParaRPr b="1">
              <a:solidFill>
                <a:srgbClr val="A64D79"/>
              </a:solidFill>
            </a:endParaRPr>
          </a:p>
          <a:p>
            <a:pPr indent="-317500" lvl="1" marL="914400" rtl="0" algn="just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</a:pPr>
            <a:r>
              <a:rPr lang="es-419"/>
              <a:t>Para obtener una máxima flexibilidad, puede crear formularios del usuario, que son cuadros de diálogo personalizados que generalmente incluyen uno o más controles ActiveX. La disponibilidad de los formularios del usuario se establece mediante código de VBA creado en el Editor de Visual Basic.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400"/>
              </a:spcAft>
              <a:buNone/>
            </a:pPr>
            <a:r>
              <a:t/>
            </a:r>
            <a:endParaRPr b="1" sz="2100">
              <a:solidFill>
                <a:srgbClr val="1C1C1C"/>
              </a:solidFill>
              <a:highlight>
                <a:srgbClr val="FFFFFF"/>
              </a:highlight>
            </a:endParaRPr>
          </a:p>
        </p:txBody>
      </p:sp>
      <p:sp>
        <p:nvSpPr>
          <p:cNvPr id="101" name="Google Shape;101;p20"/>
          <p:cNvSpPr/>
          <p:nvPr/>
        </p:nvSpPr>
        <p:spPr>
          <a:xfrm>
            <a:off x="6842400" y="675550"/>
            <a:ext cx="1989900" cy="1116990"/>
          </a:xfrm>
          <a:prstGeom prst="flowChartDocumen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>
                <a:solidFill>
                  <a:srgbClr val="C27BA0"/>
                </a:solidFill>
              </a:rPr>
              <a:t>Ver el video </a:t>
            </a:r>
            <a:endParaRPr b="1">
              <a:solidFill>
                <a:srgbClr val="C27BA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>
                <a:solidFill>
                  <a:srgbClr val="C27BA0"/>
                </a:solidFill>
              </a:rPr>
              <a:t>número 44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