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0cf6d0c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0cf6d0c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0cf6d0c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f0cf6d0c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745c7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f745c7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f745c7b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f745c7b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f745c7b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f745c7b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f745c7b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f745c7b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f745c7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f745c7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f745c7b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f745c7b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14f5e3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14f5e3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14f5e3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14f5e3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1- Macros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Introducción a las Macros en Microsoft Excel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4568275"/>
            <a:ext cx="8520600" cy="3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Ing. Emanuel Bombina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106675"/>
            <a:ext cx="3369900" cy="240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/>
              <a:t>Opción 2: Programando Macros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/>
              <a:t>Entorno de trabajo VBA</a:t>
            </a:r>
            <a:endParaRPr sz="2200"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1650" y="636300"/>
            <a:ext cx="5367826" cy="443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/>
          <p:nvPr/>
        </p:nvSpPr>
        <p:spPr>
          <a:xfrm>
            <a:off x="764700" y="3084150"/>
            <a:ext cx="2286000" cy="632100"/>
          </a:xfrm>
          <a:prstGeom prst="wedgeRectCallout">
            <a:avLst>
              <a:gd fmla="val 90652" name="adj1"/>
              <a:gd fmla="val -149581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Ventana de Proyectos</a:t>
            </a: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764700" y="4034475"/>
            <a:ext cx="2286000" cy="598800"/>
          </a:xfrm>
          <a:prstGeom prst="wedgeRectCallout">
            <a:avLst>
              <a:gd fmla="val 101514" name="adj1"/>
              <a:gd fmla="val -60283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Ventana de Propiedades</a:t>
            </a: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7243775" y="2599350"/>
            <a:ext cx="1433100" cy="1116900"/>
          </a:xfrm>
          <a:prstGeom prst="wedgeRectCallout">
            <a:avLst>
              <a:gd fmla="val -90309" name="adj1"/>
              <a:gd fmla="val -5484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Área de desarrollo de código</a:t>
            </a: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7090275" y="1236950"/>
            <a:ext cx="2007300" cy="415500"/>
          </a:xfrm>
          <a:prstGeom prst="wedgeRectCallout">
            <a:avLst>
              <a:gd fmla="val -62075" name="adj1"/>
              <a:gd fmla="val -123454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Barra de Menú</a:t>
            </a: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4931375" y="1236950"/>
            <a:ext cx="2007300" cy="415500"/>
          </a:xfrm>
          <a:prstGeom prst="wedgeRectCallout">
            <a:avLst>
              <a:gd fmla="val -186" name="adj1"/>
              <a:gd fmla="val -8489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Barra de Comandos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400" y="1063038"/>
            <a:ext cx="350520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3"/>
          <p:cNvSpPr txBox="1"/>
          <p:nvPr>
            <p:ph type="title"/>
          </p:nvPr>
        </p:nvSpPr>
        <p:spPr>
          <a:xfrm>
            <a:off x="141900" y="445025"/>
            <a:ext cx="8931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/>
              <a:t>Opción 2: Programando Macros - </a:t>
            </a:r>
            <a:r>
              <a:rPr lang="es-419" sz="2200"/>
              <a:t>Entorno de trabajo VBA</a:t>
            </a:r>
            <a:endParaRPr sz="2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39" name="Google Shape;139;p23"/>
          <p:cNvSpPr/>
          <p:nvPr/>
        </p:nvSpPr>
        <p:spPr>
          <a:xfrm>
            <a:off x="5785550" y="1116075"/>
            <a:ext cx="1433100" cy="1116900"/>
          </a:xfrm>
          <a:prstGeom prst="wedgeRectCallout">
            <a:avLst>
              <a:gd fmla="val -154002" name="adj1"/>
              <a:gd fmla="val -1902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Menú “</a:t>
            </a:r>
            <a:r>
              <a:rPr b="1" lang="es-419"/>
              <a:t>Ver</a:t>
            </a:r>
            <a:r>
              <a:rPr lang="es-419"/>
              <a:t>”</a:t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>
            <a:off x="1170288" y="3486875"/>
            <a:ext cx="1433100" cy="1116900"/>
          </a:xfrm>
          <a:prstGeom prst="wedgeRectCallout">
            <a:avLst>
              <a:gd fmla="val 150601" name="adj1"/>
              <a:gd fmla="val -27827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Ventana “</a:t>
            </a:r>
            <a:r>
              <a:rPr b="1" lang="es-419"/>
              <a:t>Explorador de Proyectos</a:t>
            </a:r>
            <a:r>
              <a:rPr lang="es-419"/>
              <a:t>”</a:t>
            </a:r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311700" y="1063050"/>
            <a:ext cx="2291700" cy="19221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Si no visualizan las ventanas de “</a:t>
            </a:r>
            <a:r>
              <a:rPr b="1" lang="es-419"/>
              <a:t>Proyectos</a:t>
            </a:r>
            <a:r>
              <a:rPr lang="es-419"/>
              <a:t>” o las de “</a:t>
            </a:r>
            <a:r>
              <a:rPr b="1" lang="es-419"/>
              <a:t>Propiedades</a:t>
            </a:r>
            <a:r>
              <a:rPr lang="es-419"/>
              <a:t>”, desde el menú “</a:t>
            </a:r>
            <a:r>
              <a:rPr b="1" lang="es-419"/>
              <a:t>Ver</a:t>
            </a:r>
            <a:r>
              <a:rPr lang="es-419"/>
              <a:t>” pueden agregarlas</a:t>
            </a:r>
            <a:endParaRPr/>
          </a:p>
        </p:txBody>
      </p:sp>
      <p:sp>
        <p:nvSpPr>
          <p:cNvPr id="142" name="Google Shape;142;p23"/>
          <p:cNvSpPr/>
          <p:nvPr/>
        </p:nvSpPr>
        <p:spPr>
          <a:xfrm>
            <a:off x="6771713" y="3918075"/>
            <a:ext cx="1433100" cy="1116900"/>
          </a:xfrm>
          <a:prstGeom prst="wedgeRectCallout">
            <a:avLst>
              <a:gd fmla="val -143000" name="adj1"/>
              <a:gd fmla="val -4540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Ventana “</a:t>
            </a:r>
            <a:r>
              <a:rPr b="1" lang="es-419"/>
              <a:t>Propiedades</a:t>
            </a:r>
            <a:r>
              <a:rPr lang="es-419"/>
              <a:t>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¿Qué es una Macro?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Una macro es un conjunto de instrucciones que sirven para automatizar procesos.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Las instrucciones son almacenadas en un archivo de Excel para poder ser ejecutadas cuando se requiera.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Un ejemplo de tres instrucciones: </a:t>
            </a:r>
            <a:endParaRPr/>
          </a:p>
          <a:p>
            <a:pPr indent="0" lvl="0" marL="457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	</a:t>
            </a:r>
            <a:r>
              <a:rPr lang="es-419" sz="1400"/>
              <a:t>Sub Hola()</a:t>
            </a:r>
            <a:endParaRPr sz="1400"/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400"/>
              <a:t>    		MsgBox ("Hola Mundo")</a:t>
            </a:r>
            <a:endParaRPr sz="1400"/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/>
              <a:t>End Sub</a:t>
            </a:r>
            <a:endParaRPr sz="1400"/>
          </a:p>
        </p:txBody>
      </p:sp>
      <p:sp>
        <p:nvSpPr>
          <p:cNvPr id="63" name="Google Shape;63;p14"/>
          <p:cNvSpPr/>
          <p:nvPr/>
        </p:nvSpPr>
        <p:spPr>
          <a:xfrm>
            <a:off x="4014825" y="3302725"/>
            <a:ext cx="2075700" cy="1537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/>
              <a:t>Estas instrucciones devuelven la siguiente ventana</a:t>
            </a:r>
            <a:endParaRPr sz="13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6275" y="3385825"/>
            <a:ext cx="1371600" cy="1371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¿Para qué sirve una Macro?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7258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Una macro nos ayuda a automatizar aquellas tareas que hacemos repetidamente para automatizar procesos. </a:t>
            </a:r>
            <a:endParaRPr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De esta forma maximizamos los tiempos de trabajo en la computadora.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73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¿Cúal es el lenguaje de Programación de una Macro?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 sz="1800"/>
              <a:t>El lenguaje de programación es Visual Basic </a:t>
            </a:r>
            <a:r>
              <a:rPr lang="es-419"/>
              <a:t>para Aplicaciones</a:t>
            </a:r>
            <a:r>
              <a:rPr lang="es-419" sz="1800"/>
              <a:t> (VBA). </a:t>
            </a:r>
            <a:endParaRPr sz="1800"/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 sz="1800"/>
              <a:t>Este lenguaje permite acceder a prácticamente todas las funcionalidades de Excel y con ello también ampliar la funcionalidad del programa.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¿Cómo trabajar con Macros?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5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Hay dos formas de trabajar con Macros, en ambas deben agregar la pestaña o ficha “</a:t>
            </a:r>
            <a:r>
              <a:rPr b="1" lang="es-419"/>
              <a:t>Programador</a:t>
            </a:r>
            <a:r>
              <a:rPr lang="es-419"/>
              <a:t>” o “</a:t>
            </a:r>
            <a:r>
              <a:rPr b="1" lang="es-419"/>
              <a:t>Desarrollador</a:t>
            </a:r>
            <a:r>
              <a:rPr lang="es-419"/>
              <a:t>”:</a:t>
            </a:r>
            <a:endParaRPr/>
          </a:p>
          <a:p>
            <a:pPr indent="-342900" lvl="0" marL="9144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s-419"/>
              <a:t>Grabando Macros, con la opción “</a:t>
            </a:r>
            <a:r>
              <a:rPr b="1" lang="es-419"/>
              <a:t>Grabar Macro</a:t>
            </a:r>
            <a:r>
              <a:rPr lang="es-419"/>
              <a:t>”. 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s-419"/>
              <a:t>La ventaja es que es mucho más rápido y sencillo.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s-419"/>
              <a:t>La desventaja es que no es flexible para agregar nueva funcionalidad.</a:t>
            </a:r>
            <a:br>
              <a:rPr lang="es-419"/>
            </a:br>
            <a:endParaRPr/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/>
              <a:t>Programando Macros, trabajando desde el editor VBA.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s-419" sz="1400"/>
              <a:t>La ventaja es que es mucho </a:t>
            </a:r>
            <a:r>
              <a:rPr lang="es-419"/>
              <a:t>flexible para agregar funcionalidad</a:t>
            </a:r>
            <a:r>
              <a:rPr lang="es-419" sz="1400"/>
              <a:t>.</a:t>
            </a:r>
            <a:endParaRPr sz="1400"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s-419" sz="1400"/>
              <a:t>La desventaja es que </a:t>
            </a:r>
            <a:r>
              <a:rPr lang="es-419"/>
              <a:t>se necesitan conocimientos de Programación en VBA</a:t>
            </a:r>
            <a:r>
              <a:rPr lang="es-419" sz="1400"/>
              <a:t>. </a:t>
            </a:r>
            <a:endParaRPr sz="1400"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s-419"/>
              <a:t>Es la forma más profesional de trabajar con Macros.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66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Agregar la Pestaña “Programador” - Versión 2010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0149" y="1063338"/>
            <a:ext cx="6982150" cy="40053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/>
          <p:nvPr/>
        </p:nvSpPr>
        <p:spPr>
          <a:xfrm>
            <a:off x="134500" y="1340325"/>
            <a:ext cx="1153800" cy="1116900"/>
          </a:xfrm>
          <a:prstGeom prst="wedgeRectCallout">
            <a:avLst>
              <a:gd fmla="val 106455" name="adj1"/>
              <a:gd fmla="val -5119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Seleccionen la Pestaña “Archivo”</a:t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6825" y="981625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</a:t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222175" y="3619675"/>
            <a:ext cx="1153800" cy="1116900"/>
          </a:xfrm>
          <a:prstGeom prst="wedgeRectCallout">
            <a:avLst>
              <a:gd fmla="val 106455" name="adj1"/>
              <a:gd fmla="val -5119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Luego hagan clic en “Opciones”</a:t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134500" y="3260975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691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Agregar la Pestaña “Programador” - Versión 2010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6200" y="975925"/>
            <a:ext cx="5705624" cy="41140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/>
          <p:nvPr/>
        </p:nvSpPr>
        <p:spPr>
          <a:xfrm>
            <a:off x="419500" y="2341000"/>
            <a:ext cx="1433100" cy="1116900"/>
          </a:xfrm>
          <a:prstGeom prst="wedgeRectCallout">
            <a:avLst>
              <a:gd fmla="val 83612" name="adj1"/>
              <a:gd fmla="val -48205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Seleccionen “Personalizar cinta de opciones”</a:t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255625" y="1906100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3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7300575" y="1836225"/>
            <a:ext cx="1433100" cy="1116900"/>
          </a:xfrm>
          <a:prstGeom prst="wedgeRectCallout">
            <a:avLst>
              <a:gd fmla="val -122575" name="adj1"/>
              <a:gd fmla="val 8262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Tilden el cuadro de texto “Programador”</a:t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7136700" y="1401325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4</a:t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7300563" y="3615625"/>
            <a:ext cx="1433100" cy="1116900"/>
          </a:xfrm>
          <a:prstGeom prst="wedgeRectCallout">
            <a:avLst>
              <a:gd fmla="val -74969" name="adj1"/>
              <a:gd fmla="val 6403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Hagan clic en “Aceptar” para finalizar</a:t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7136688" y="3247625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5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7258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Ver el tutorial “</a:t>
            </a:r>
            <a:r>
              <a:rPr b="1" lang="es-419"/>
              <a:t>Grabar una Macro</a:t>
            </a:r>
            <a:r>
              <a:rPr lang="es-419"/>
              <a:t>” para más detalle.</a:t>
            </a:r>
            <a:endParaRPr/>
          </a:p>
        </p:txBody>
      </p:sp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Opción 1: Grabando Macros - Versión 2010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25" y="1775426"/>
            <a:ext cx="8053775" cy="309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/>
          <p:nvPr/>
        </p:nvSpPr>
        <p:spPr>
          <a:xfrm>
            <a:off x="2301825" y="2786363"/>
            <a:ext cx="1433100" cy="1116900"/>
          </a:xfrm>
          <a:prstGeom prst="wedgeRectCallout">
            <a:avLst>
              <a:gd fmla="val -73955" name="adj1"/>
              <a:gd fmla="val -99472" name="adj2"/>
            </a:avLst>
          </a:prstGeom>
          <a:solidFill>
            <a:srgbClr val="FCE5C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Hagan clic en “</a:t>
            </a:r>
            <a:r>
              <a:rPr b="1" lang="es-419"/>
              <a:t>Grabar Macro</a:t>
            </a:r>
            <a:r>
              <a:rPr lang="es-419"/>
              <a:t>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Opción 2: Programando Macros - Versión 2010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127258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Para esto deben trabajar en el entorno de trabajo de VBA (Visual Basic para Aplicaciones). Ver el tutorial “2.1- Macros - Crear Formularios de Usuario”</a:t>
            </a:r>
            <a:endParaRPr/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150" y="1974626"/>
            <a:ext cx="8053775" cy="309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/>
          <p:nvPr/>
        </p:nvSpPr>
        <p:spPr>
          <a:xfrm>
            <a:off x="6134375" y="3162000"/>
            <a:ext cx="1433100" cy="1116900"/>
          </a:xfrm>
          <a:prstGeom prst="wedgeRectCallout">
            <a:avLst>
              <a:gd fmla="val -105408" name="adj1"/>
              <a:gd fmla="val -12605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Pestaña Programador para trabajar con Macros</a:t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1256000" y="3085800"/>
            <a:ext cx="1433100" cy="1116900"/>
          </a:xfrm>
          <a:prstGeom prst="wedgeRectCallout">
            <a:avLst>
              <a:gd fmla="val -67741" name="adj1"/>
              <a:gd fmla="val -98453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Hagan clic en el Botón </a:t>
            </a:r>
            <a:br>
              <a:rPr lang="es-419"/>
            </a:br>
            <a:r>
              <a:rPr lang="es-419"/>
              <a:t>“</a:t>
            </a:r>
            <a:r>
              <a:rPr b="1" lang="es-419"/>
              <a:t>Visual Basic</a:t>
            </a:r>
            <a:r>
              <a:rPr lang="es-419"/>
              <a:t>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