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f0cf6d0cc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f0cf6d0cc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f0cf6d0cc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f0cf6d0cc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ef745c7b0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ef745c7b0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ef745c7b0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ef745c7b0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ef745c7b0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ef745c7b0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ef745c7b0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ef745c7b0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ef745c7b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ef745c7b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ef745c7b0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ef745c7b0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f14f5e35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f14f5e35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f14f5e356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f14f5e35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AF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1- Macros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Introducción a las Macros en Microsoft Excel</a:t>
            </a:r>
            <a:endParaRPr/>
          </a:p>
        </p:txBody>
      </p:sp>
      <p:sp>
        <p:nvSpPr>
          <p:cNvPr id="56" name="Google Shape;56;p13"/>
          <p:cNvSpPr txBox="1"/>
          <p:nvPr>
            <p:ph idx="1" type="subTitle"/>
          </p:nvPr>
        </p:nvSpPr>
        <p:spPr>
          <a:xfrm>
            <a:off x="311700" y="4568275"/>
            <a:ext cx="8520600" cy="34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200"/>
              <a:t>Ing. Emanuel Bombina</a:t>
            </a:r>
            <a:endParaRPr sz="1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AF0"/>
        </a:solidFill>
      </p:bgPr>
    </p:bg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2"/>
          <p:cNvSpPr txBox="1"/>
          <p:nvPr>
            <p:ph type="title"/>
          </p:nvPr>
        </p:nvSpPr>
        <p:spPr>
          <a:xfrm>
            <a:off x="311700" y="106675"/>
            <a:ext cx="3369900" cy="240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/>
              <a:t>Opción 2: Programando Macros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200"/>
              <a:t>Entorno de trabajo VBA</a:t>
            </a:r>
            <a:endParaRPr sz="2200"/>
          </a:p>
        </p:txBody>
      </p:sp>
      <p:pic>
        <p:nvPicPr>
          <p:cNvPr id="127" name="Google Shape;127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81650" y="636300"/>
            <a:ext cx="5367826" cy="4439025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22"/>
          <p:cNvSpPr/>
          <p:nvPr/>
        </p:nvSpPr>
        <p:spPr>
          <a:xfrm>
            <a:off x="764700" y="3084150"/>
            <a:ext cx="2286000" cy="632100"/>
          </a:xfrm>
          <a:prstGeom prst="wedgeRectCallout">
            <a:avLst>
              <a:gd fmla="val 90652" name="adj1"/>
              <a:gd fmla="val -149581" name="adj2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Ventana de Proyectos</a:t>
            </a:r>
            <a:endParaRPr/>
          </a:p>
        </p:txBody>
      </p:sp>
      <p:sp>
        <p:nvSpPr>
          <p:cNvPr id="129" name="Google Shape;129;p22"/>
          <p:cNvSpPr/>
          <p:nvPr/>
        </p:nvSpPr>
        <p:spPr>
          <a:xfrm>
            <a:off x="764700" y="4034475"/>
            <a:ext cx="2286000" cy="598800"/>
          </a:xfrm>
          <a:prstGeom prst="wedgeRectCallout">
            <a:avLst>
              <a:gd fmla="val 101514" name="adj1"/>
              <a:gd fmla="val -60283" name="adj2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Ventana de Propiedades</a:t>
            </a:r>
            <a:endParaRPr/>
          </a:p>
        </p:txBody>
      </p:sp>
      <p:sp>
        <p:nvSpPr>
          <p:cNvPr id="130" name="Google Shape;130;p22"/>
          <p:cNvSpPr/>
          <p:nvPr/>
        </p:nvSpPr>
        <p:spPr>
          <a:xfrm>
            <a:off x="7243775" y="2599350"/>
            <a:ext cx="1433100" cy="1116900"/>
          </a:xfrm>
          <a:prstGeom prst="wedgeRectCallout">
            <a:avLst>
              <a:gd fmla="val -90309" name="adj1"/>
              <a:gd fmla="val -54846" name="adj2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Área de desarrollo de código</a:t>
            </a:r>
            <a:endParaRPr/>
          </a:p>
        </p:txBody>
      </p:sp>
      <p:sp>
        <p:nvSpPr>
          <p:cNvPr id="131" name="Google Shape;131;p22"/>
          <p:cNvSpPr/>
          <p:nvPr/>
        </p:nvSpPr>
        <p:spPr>
          <a:xfrm>
            <a:off x="7090275" y="1236950"/>
            <a:ext cx="2007300" cy="415500"/>
          </a:xfrm>
          <a:prstGeom prst="wedgeRectCallout">
            <a:avLst>
              <a:gd fmla="val -62075" name="adj1"/>
              <a:gd fmla="val -123454" name="adj2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Barra de Menú</a:t>
            </a:r>
            <a:endParaRPr/>
          </a:p>
        </p:txBody>
      </p:sp>
      <p:sp>
        <p:nvSpPr>
          <p:cNvPr id="132" name="Google Shape;132;p22"/>
          <p:cNvSpPr/>
          <p:nvPr/>
        </p:nvSpPr>
        <p:spPr>
          <a:xfrm>
            <a:off x="4931375" y="1236950"/>
            <a:ext cx="2007300" cy="415500"/>
          </a:xfrm>
          <a:prstGeom prst="wedgeRectCallout">
            <a:avLst>
              <a:gd fmla="val -186" name="adj1"/>
              <a:gd fmla="val -84898" name="adj2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Barra de Comandos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AF0"/>
        </a:solidFill>
      </p:bgPr>
    </p:bg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19400" y="1063038"/>
            <a:ext cx="3505200" cy="3971925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23"/>
          <p:cNvSpPr txBox="1"/>
          <p:nvPr>
            <p:ph type="title"/>
          </p:nvPr>
        </p:nvSpPr>
        <p:spPr>
          <a:xfrm>
            <a:off x="141900" y="445025"/>
            <a:ext cx="8931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/>
              <a:t>Opción 2: Programando Macros - </a:t>
            </a:r>
            <a:r>
              <a:rPr lang="es-419" sz="2200"/>
              <a:t>Entorno de trabajo VBA</a:t>
            </a:r>
            <a:endParaRPr sz="22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</p:txBody>
      </p:sp>
      <p:sp>
        <p:nvSpPr>
          <p:cNvPr id="139" name="Google Shape;139;p23"/>
          <p:cNvSpPr/>
          <p:nvPr/>
        </p:nvSpPr>
        <p:spPr>
          <a:xfrm>
            <a:off x="5785550" y="1116075"/>
            <a:ext cx="1433100" cy="1116900"/>
          </a:xfrm>
          <a:prstGeom prst="wedgeRectCallout">
            <a:avLst>
              <a:gd fmla="val -154002" name="adj1"/>
              <a:gd fmla="val -19028" name="adj2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Menú “</a:t>
            </a:r>
            <a:r>
              <a:rPr b="1" lang="es-419"/>
              <a:t>Ver</a:t>
            </a:r>
            <a:r>
              <a:rPr lang="es-419"/>
              <a:t>”</a:t>
            </a:r>
            <a:endParaRPr/>
          </a:p>
        </p:txBody>
      </p:sp>
      <p:sp>
        <p:nvSpPr>
          <p:cNvPr id="140" name="Google Shape;140;p23"/>
          <p:cNvSpPr/>
          <p:nvPr/>
        </p:nvSpPr>
        <p:spPr>
          <a:xfrm>
            <a:off x="1170288" y="3486875"/>
            <a:ext cx="1433100" cy="1116900"/>
          </a:xfrm>
          <a:prstGeom prst="wedgeRectCallout">
            <a:avLst>
              <a:gd fmla="val 150601" name="adj1"/>
              <a:gd fmla="val -27827" name="adj2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Ventana “</a:t>
            </a:r>
            <a:r>
              <a:rPr b="1" lang="es-419"/>
              <a:t>Explorador de Proyectos</a:t>
            </a:r>
            <a:r>
              <a:rPr lang="es-419"/>
              <a:t>”</a:t>
            </a:r>
            <a:endParaRPr/>
          </a:p>
        </p:txBody>
      </p:sp>
      <p:sp>
        <p:nvSpPr>
          <p:cNvPr id="141" name="Google Shape;141;p23"/>
          <p:cNvSpPr/>
          <p:nvPr/>
        </p:nvSpPr>
        <p:spPr>
          <a:xfrm>
            <a:off x="311700" y="1063050"/>
            <a:ext cx="2291700" cy="1922100"/>
          </a:xfrm>
          <a:prstGeom prst="round2DiagRect">
            <a:avLst>
              <a:gd fmla="val 16667" name="adj1"/>
              <a:gd fmla="val 0" name="adj2"/>
            </a:avLst>
          </a:prstGeom>
          <a:solidFill>
            <a:srgbClr val="FFF2CC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Si no visualizan las ventanas de “</a:t>
            </a:r>
            <a:r>
              <a:rPr b="1" lang="es-419"/>
              <a:t>Proyectos</a:t>
            </a:r>
            <a:r>
              <a:rPr lang="es-419"/>
              <a:t>” o las de “</a:t>
            </a:r>
            <a:r>
              <a:rPr b="1" lang="es-419"/>
              <a:t>Propiedades</a:t>
            </a:r>
            <a:r>
              <a:rPr lang="es-419"/>
              <a:t>”, desde el menú “</a:t>
            </a:r>
            <a:r>
              <a:rPr b="1" lang="es-419"/>
              <a:t>Ver</a:t>
            </a:r>
            <a:r>
              <a:rPr lang="es-419"/>
              <a:t>” pueden agregarlas</a:t>
            </a:r>
            <a:endParaRPr/>
          </a:p>
        </p:txBody>
      </p:sp>
      <p:sp>
        <p:nvSpPr>
          <p:cNvPr id="142" name="Google Shape;142;p23"/>
          <p:cNvSpPr/>
          <p:nvPr/>
        </p:nvSpPr>
        <p:spPr>
          <a:xfrm>
            <a:off x="6771713" y="3918075"/>
            <a:ext cx="1433100" cy="1116900"/>
          </a:xfrm>
          <a:prstGeom prst="wedgeRectCallout">
            <a:avLst>
              <a:gd fmla="val -143000" name="adj1"/>
              <a:gd fmla="val -45409" name="adj2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Ventana “</a:t>
            </a:r>
            <a:r>
              <a:rPr b="1" lang="es-419"/>
              <a:t>Propiedades</a:t>
            </a:r>
            <a:r>
              <a:rPr lang="es-419"/>
              <a:t>”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AF0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¿Qué es una Macro?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s-419"/>
              <a:t>Una macro es un conjunto de instrucciones que sirven para automatizar procesos.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s-419"/>
              <a:t>Las instrucciones son almacenadas en un archivo de Excel para poder ser ejecutadas cuando se requiera.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s-419"/>
              <a:t>Un ejemplo de tres instrucciones: </a:t>
            </a:r>
            <a:endParaRPr/>
          </a:p>
          <a:p>
            <a:pPr indent="0" lvl="0" marL="4572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s-419"/>
              <a:t>	</a:t>
            </a:r>
            <a:r>
              <a:rPr lang="es-419" sz="1400"/>
              <a:t>Sub Hola()</a:t>
            </a:r>
            <a:endParaRPr sz="1400"/>
          </a:p>
          <a:p>
            <a:pPr indent="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419" sz="1400"/>
              <a:t>    		MsgBox ("Hola Mundo")</a:t>
            </a:r>
            <a:endParaRPr sz="1400"/>
          </a:p>
          <a:p>
            <a:pPr indent="4572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400"/>
              <a:t>End Sub</a:t>
            </a:r>
            <a:endParaRPr sz="1400"/>
          </a:p>
        </p:txBody>
      </p:sp>
      <p:sp>
        <p:nvSpPr>
          <p:cNvPr id="63" name="Google Shape;63;p14"/>
          <p:cNvSpPr/>
          <p:nvPr/>
        </p:nvSpPr>
        <p:spPr>
          <a:xfrm>
            <a:off x="4014825" y="3302725"/>
            <a:ext cx="2075700" cy="15378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4CCCC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300"/>
              <a:t>Estas instrucciones devuelven la siguiente ventana</a:t>
            </a:r>
            <a:endParaRPr sz="1300"/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26275" y="3385825"/>
            <a:ext cx="1371600" cy="13716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AF0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¿Para qué sirve una Macro?</a:t>
            </a:r>
            <a:endParaRPr/>
          </a:p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311700" y="127258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-419"/>
              <a:t>Una macro nos ayuda a automatizar aquellas tareas que hacemos repetidamente para automatizar procesos. </a:t>
            </a:r>
            <a:endParaRPr/>
          </a:p>
          <a:p>
            <a:pPr indent="-342900" lvl="0" marL="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-419"/>
              <a:t>De esta forma maximizamos los tiempos de trabajo en la computadora.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AF0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731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¿Cúal es el lenguaje de Programación de una Macro?</a:t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-419" sz="1800"/>
              <a:t>El lenguaje de programación es Visual Basic </a:t>
            </a:r>
            <a:r>
              <a:rPr lang="es-419"/>
              <a:t>para Aplicaciones</a:t>
            </a:r>
            <a:r>
              <a:rPr lang="es-419" sz="1800"/>
              <a:t> (VBA). </a:t>
            </a:r>
            <a:endParaRPr sz="1800"/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-419" sz="1800"/>
              <a:t>Este lenguaje permite acceder a prácticamente todas las funcionalidades de Excel y con ello también ampliar la funcionalidad del programa.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AF0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¿Cómo trabajar con Macros?</a:t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152475"/>
            <a:ext cx="8520600" cy="357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Hay dos formas de trabajar con Macros, en ambas deben agregar la pestaña o ficha “</a:t>
            </a:r>
            <a:r>
              <a:rPr b="1" lang="es-419"/>
              <a:t>Programador</a:t>
            </a:r>
            <a:r>
              <a:rPr lang="es-419"/>
              <a:t>” o “</a:t>
            </a:r>
            <a:r>
              <a:rPr b="1" lang="es-419"/>
              <a:t>Desarrollador</a:t>
            </a:r>
            <a:r>
              <a:rPr lang="es-419"/>
              <a:t>”:</a:t>
            </a:r>
            <a:endParaRPr/>
          </a:p>
          <a:p>
            <a:pPr indent="-342900" lvl="0" marL="914400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s-419"/>
              <a:t>Grabando Macros, con la opción “</a:t>
            </a:r>
            <a:r>
              <a:rPr b="1" lang="es-419"/>
              <a:t>Grabar Macro</a:t>
            </a:r>
            <a:r>
              <a:rPr lang="es-419"/>
              <a:t>”. </a:t>
            </a:r>
            <a:endParaRPr/>
          </a:p>
          <a:p>
            <a:pPr indent="-317500" lvl="1" marL="1371600" rtl="0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s-419"/>
              <a:t>La ventaja es que es mucho más rápido y sencillo.</a:t>
            </a:r>
            <a:endParaRPr/>
          </a:p>
          <a:p>
            <a:pPr indent="-317500" lvl="1" marL="1371600" rtl="0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s-419"/>
              <a:t>La desventaja es que no es flexible para agregar nueva funcionalidad.</a:t>
            </a:r>
            <a:br>
              <a:rPr lang="es-419"/>
            </a:br>
            <a:endParaRPr/>
          </a:p>
          <a:p>
            <a:pPr indent="-342900" lvl="0" marL="9144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s-419"/>
              <a:t>Programando Macros, trabajando desde el editor VBA.</a:t>
            </a:r>
            <a:endParaRPr/>
          </a:p>
          <a:p>
            <a:pPr indent="-317500" lvl="1" marL="1371600" rtl="0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s-419" sz="1400"/>
              <a:t>La ventaja es que es mucho </a:t>
            </a:r>
            <a:r>
              <a:rPr lang="es-419"/>
              <a:t>flexible para agregar funcionalidad</a:t>
            </a:r>
            <a:r>
              <a:rPr lang="es-419" sz="1400"/>
              <a:t>.</a:t>
            </a:r>
            <a:endParaRPr sz="1400"/>
          </a:p>
          <a:p>
            <a:pPr indent="-317500" lvl="1" marL="1371600" rtl="0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s-419" sz="1400"/>
              <a:t>La desventaja es que </a:t>
            </a:r>
            <a:r>
              <a:rPr lang="es-419"/>
              <a:t>se necesitan conocimientos de Programación en VBA</a:t>
            </a:r>
            <a:r>
              <a:rPr lang="es-419" sz="1400"/>
              <a:t>. </a:t>
            </a:r>
            <a:endParaRPr sz="1400"/>
          </a:p>
          <a:p>
            <a:pPr indent="-317500" lvl="1" marL="1371600" rtl="0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s-419"/>
              <a:t>Es la forma más profesional de trabajar con Macros.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AF0"/>
        </a:solidFill>
      </p:bgPr>
    </p:bg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445025"/>
            <a:ext cx="866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Agregar la Pestaña “Programador” - Versión 2010</a:t>
            </a:r>
            <a:endParaRPr/>
          </a:p>
        </p:txBody>
      </p:sp>
      <p:pic>
        <p:nvPicPr>
          <p:cNvPr id="88" name="Google Shape;8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50149" y="1063338"/>
            <a:ext cx="6982150" cy="40053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8"/>
          <p:cNvSpPr/>
          <p:nvPr/>
        </p:nvSpPr>
        <p:spPr>
          <a:xfrm>
            <a:off x="134500" y="1340325"/>
            <a:ext cx="1153800" cy="1116900"/>
          </a:xfrm>
          <a:prstGeom prst="wedgeRectCallout">
            <a:avLst>
              <a:gd fmla="val 106455" name="adj1"/>
              <a:gd fmla="val -51198" name="adj2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Seleccionen la Pestaña “Archivo”</a:t>
            </a:r>
            <a:endParaRPr/>
          </a:p>
        </p:txBody>
      </p:sp>
      <p:sp>
        <p:nvSpPr>
          <p:cNvPr id="90" name="Google Shape;90;p18"/>
          <p:cNvSpPr/>
          <p:nvPr/>
        </p:nvSpPr>
        <p:spPr>
          <a:xfrm>
            <a:off x="46825" y="981625"/>
            <a:ext cx="555000" cy="572700"/>
          </a:xfrm>
          <a:prstGeom prst="flowChartConnector">
            <a:avLst/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1</a:t>
            </a:r>
            <a:endParaRPr/>
          </a:p>
        </p:txBody>
      </p:sp>
      <p:sp>
        <p:nvSpPr>
          <p:cNvPr id="91" name="Google Shape;91;p18"/>
          <p:cNvSpPr/>
          <p:nvPr/>
        </p:nvSpPr>
        <p:spPr>
          <a:xfrm>
            <a:off x="222175" y="3619675"/>
            <a:ext cx="1153800" cy="1116900"/>
          </a:xfrm>
          <a:prstGeom prst="wedgeRectCallout">
            <a:avLst>
              <a:gd fmla="val 106455" name="adj1"/>
              <a:gd fmla="val -51198" name="adj2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Luego hagan clic en “Opciones”</a:t>
            </a:r>
            <a:endParaRPr/>
          </a:p>
        </p:txBody>
      </p:sp>
      <p:sp>
        <p:nvSpPr>
          <p:cNvPr id="92" name="Google Shape;92;p18"/>
          <p:cNvSpPr/>
          <p:nvPr/>
        </p:nvSpPr>
        <p:spPr>
          <a:xfrm>
            <a:off x="134500" y="3260975"/>
            <a:ext cx="555000" cy="572700"/>
          </a:xfrm>
          <a:prstGeom prst="flowChartConnector">
            <a:avLst/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2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AF0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/>
          <p:nvPr>
            <p:ph type="title"/>
          </p:nvPr>
        </p:nvSpPr>
        <p:spPr>
          <a:xfrm>
            <a:off x="311700" y="445025"/>
            <a:ext cx="8691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Agregar la Pestaña “Programador” - Versión 2010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8" name="Google Shape;9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66200" y="975925"/>
            <a:ext cx="5705624" cy="4114076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9"/>
          <p:cNvSpPr/>
          <p:nvPr/>
        </p:nvSpPr>
        <p:spPr>
          <a:xfrm>
            <a:off x="419500" y="2341000"/>
            <a:ext cx="1433100" cy="1116900"/>
          </a:xfrm>
          <a:prstGeom prst="wedgeRectCallout">
            <a:avLst>
              <a:gd fmla="val 83612" name="adj1"/>
              <a:gd fmla="val -48205" name="adj2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Seleccionen “Personalizar cinta de opciones”</a:t>
            </a:r>
            <a:endParaRPr/>
          </a:p>
        </p:txBody>
      </p:sp>
      <p:sp>
        <p:nvSpPr>
          <p:cNvPr id="100" name="Google Shape;100;p19"/>
          <p:cNvSpPr/>
          <p:nvPr/>
        </p:nvSpPr>
        <p:spPr>
          <a:xfrm>
            <a:off x="255625" y="1906100"/>
            <a:ext cx="555000" cy="572700"/>
          </a:xfrm>
          <a:prstGeom prst="flowChartConnector">
            <a:avLst/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3</a:t>
            </a:r>
            <a:endParaRPr/>
          </a:p>
        </p:txBody>
      </p:sp>
      <p:sp>
        <p:nvSpPr>
          <p:cNvPr id="101" name="Google Shape;101;p19"/>
          <p:cNvSpPr/>
          <p:nvPr/>
        </p:nvSpPr>
        <p:spPr>
          <a:xfrm>
            <a:off x="7300575" y="1836225"/>
            <a:ext cx="1433100" cy="1116900"/>
          </a:xfrm>
          <a:prstGeom prst="wedgeRectCallout">
            <a:avLst>
              <a:gd fmla="val -122575" name="adj1"/>
              <a:gd fmla="val 82626" name="adj2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Tilden el cuadro de texto “Programador”</a:t>
            </a:r>
            <a:endParaRPr/>
          </a:p>
        </p:txBody>
      </p:sp>
      <p:sp>
        <p:nvSpPr>
          <p:cNvPr id="102" name="Google Shape;102;p19"/>
          <p:cNvSpPr/>
          <p:nvPr/>
        </p:nvSpPr>
        <p:spPr>
          <a:xfrm>
            <a:off x="7136700" y="1401325"/>
            <a:ext cx="555000" cy="572700"/>
          </a:xfrm>
          <a:prstGeom prst="flowChartConnector">
            <a:avLst/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4</a:t>
            </a:r>
            <a:endParaRPr/>
          </a:p>
        </p:txBody>
      </p:sp>
      <p:sp>
        <p:nvSpPr>
          <p:cNvPr id="103" name="Google Shape;103;p19"/>
          <p:cNvSpPr/>
          <p:nvPr/>
        </p:nvSpPr>
        <p:spPr>
          <a:xfrm>
            <a:off x="7300563" y="3615625"/>
            <a:ext cx="1433100" cy="1116900"/>
          </a:xfrm>
          <a:prstGeom prst="wedgeRectCallout">
            <a:avLst>
              <a:gd fmla="val -74969" name="adj1"/>
              <a:gd fmla="val 64039" name="adj2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Hagan clic en “Aceptar” para finalizar</a:t>
            </a:r>
            <a:endParaRPr/>
          </a:p>
        </p:txBody>
      </p:sp>
      <p:sp>
        <p:nvSpPr>
          <p:cNvPr id="104" name="Google Shape;104;p19"/>
          <p:cNvSpPr/>
          <p:nvPr/>
        </p:nvSpPr>
        <p:spPr>
          <a:xfrm>
            <a:off x="7136688" y="3247625"/>
            <a:ext cx="555000" cy="572700"/>
          </a:xfrm>
          <a:prstGeom prst="flowChartConnector">
            <a:avLst/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5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AF0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/>
          <p:nvPr>
            <p:ph idx="1" type="body"/>
          </p:nvPr>
        </p:nvSpPr>
        <p:spPr>
          <a:xfrm>
            <a:off x="311700" y="127258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-419"/>
              <a:t>Ver el tutorial “</a:t>
            </a:r>
            <a:r>
              <a:rPr b="1" lang="es-419"/>
              <a:t>Grabar una Macro</a:t>
            </a:r>
            <a:r>
              <a:rPr lang="es-419"/>
              <a:t>” para más detalle.</a:t>
            </a:r>
            <a:endParaRPr/>
          </a:p>
        </p:txBody>
      </p:sp>
      <p:sp>
        <p:nvSpPr>
          <p:cNvPr id="110" name="Google Shape;110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Opción 1: Grabando Macros - Versión 2010</a:t>
            </a:r>
            <a:endParaRPr/>
          </a:p>
        </p:txBody>
      </p:sp>
      <p:pic>
        <p:nvPicPr>
          <p:cNvPr id="111" name="Google Shape;11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6525" y="1775426"/>
            <a:ext cx="8053775" cy="30918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20"/>
          <p:cNvSpPr/>
          <p:nvPr/>
        </p:nvSpPr>
        <p:spPr>
          <a:xfrm>
            <a:off x="2301825" y="2786363"/>
            <a:ext cx="1433100" cy="1116900"/>
          </a:xfrm>
          <a:prstGeom prst="wedgeRectCallout">
            <a:avLst>
              <a:gd fmla="val -73955" name="adj1"/>
              <a:gd fmla="val -99472" name="adj2"/>
            </a:avLst>
          </a:prstGeom>
          <a:solidFill>
            <a:srgbClr val="FCE5CD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Hagan clic en “</a:t>
            </a:r>
            <a:r>
              <a:rPr b="1" lang="es-419"/>
              <a:t>Grabar Macro</a:t>
            </a:r>
            <a:r>
              <a:rPr lang="es-419"/>
              <a:t>”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AF0"/>
        </a:soli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Opción 2: Programando Macros - Versión 2010</a:t>
            </a:r>
            <a:endParaRPr/>
          </a:p>
        </p:txBody>
      </p:sp>
      <p:sp>
        <p:nvSpPr>
          <p:cNvPr id="118" name="Google Shape;118;p21"/>
          <p:cNvSpPr txBox="1"/>
          <p:nvPr>
            <p:ph idx="1" type="body"/>
          </p:nvPr>
        </p:nvSpPr>
        <p:spPr>
          <a:xfrm>
            <a:off x="311700" y="127258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-419"/>
              <a:t>Para esto deben trabajar en el entorno de trabajo de VBA (Visual Basic para Aplicaciones). Ver el tutorial “2.1- Macros - Crear Formularios de Usuario”</a:t>
            </a:r>
            <a:endParaRPr/>
          </a:p>
        </p:txBody>
      </p:sp>
      <p:pic>
        <p:nvPicPr>
          <p:cNvPr id="119" name="Google Shape;119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9150" y="1974626"/>
            <a:ext cx="8053775" cy="30918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21"/>
          <p:cNvSpPr/>
          <p:nvPr/>
        </p:nvSpPr>
        <p:spPr>
          <a:xfrm>
            <a:off x="6134375" y="3162000"/>
            <a:ext cx="1433100" cy="1116900"/>
          </a:xfrm>
          <a:prstGeom prst="wedgeRectCallout">
            <a:avLst>
              <a:gd fmla="val -105408" name="adj1"/>
              <a:gd fmla="val -126056" name="adj2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Pestaña Programador para trabajar con Macros</a:t>
            </a:r>
            <a:endParaRPr/>
          </a:p>
        </p:txBody>
      </p:sp>
      <p:sp>
        <p:nvSpPr>
          <p:cNvPr id="121" name="Google Shape;121;p21"/>
          <p:cNvSpPr/>
          <p:nvPr/>
        </p:nvSpPr>
        <p:spPr>
          <a:xfrm>
            <a:off x="1256000" y="3085800"/>
            <a:ext cx="1433100" cy="1116900"/>
          </a:xfrm>
          <a:prstGeom prst="wedgeRectCallout">
            <a:avLst>
              <a:gd fmla="val -67741" name="adj1"/>
              <a:gd fmla="val -98453" name="adj2"/>
            </a:avLst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Hagan clic en el Botón </a:t>
            </a:r>
            <a:br>
              <a:rPr lang="es-419"/>
            </a:br>
            <a:r>
              <a:rPr lang="es-419"/>
              <a:t>“</a:t>
            </a:r>
            <a:r>
              <a:rPr b="1" lang="es-419"/>
              <a:t>Visual Basic</a:t>
            </a:r>
            <a:r>
              <a:rPr lang="es-419"/>
              <a:t>”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