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9144000" cy="6858000" type="screen4x3"/>
  <p:notesSz cx="6858000" cy="9144000"/>
  <p:defaultTextStyle>
    <a:defPPr>
      <a:defRPr lang="es-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6" d="100"/>
          <a:sy n="66" d="100"/>
        </p:scale>
        <p:origin x="-1205" y="-8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U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US"/>
          </a:p>
        </p:txBody>
      </p:sp>
      <p:sp>
        <p:nvSpPr>
          <p:cNvPr id="4" name="3 Marcador de fecha"/>
          <p:cNvSpPr>
            <a:spLocks noGrp="1"/>
          </p:cNvSpPr>
          <p:nvPr>
            <p:ph type="dt" sz="half" idx="10"/>
          </p:nvPr>
        </p:nvSpPr>
        <p:spPr/>
        <p:txBody>
          <a:bodyPr/>
          <a:lstStyle/>
          <a:p>
            <a:fld id="{8E57E3BD-F94F-4621-9A7A-6BD44EEE7889}" type="datetimeFigureOut">
              <a:rPr lang="es-US" smtClean="0"/>
              <a:t>8/20/2024</a:t>
            </a:fld>
            <a:endParaRPr lang="es-US"/>
          </a:p>
        </p:txBody>
      </p:sp>
      <p:sp>
        <p:nvSpPr>
          <p:cNvPr id="5" name="4 Marcador de pie de página"/>
          <p:cNvSpPr>
            <a:spLocks noGrp="1"/>
          </p:cNvSpPr>
          <p:nvPr>
            <p:ph type="ftr" sz="quarter" idx="11"/>
          </p:nvPr>
        </p:nvSpPr>
        <p:spPr/>
        <p:txBody>
          <a:bodyPr/>
          <a:lstStyle/>
          <a:p>
            <a:endParaRPr lang="es-US"/>
          </a:p>
        </p:txBody>
      </p:sp>
      <p:sp>
        <p:nvSpPr>
          <p:cNvPr id="6" name="5 Marcador de número de diapositiva"/>
          <p:cNvSpPr>
            <a:spLocks noGrp="1"/>
          </p:cNvSpPr>
          <p:nvPr>
            <p:ph type="sldNum" sz="quarter" idx="12"/>
          </p:nvPr>
        </p:nvSpPr>
        <p:spPr/>
        <p:txBody>
          <a:bodyPr/>
          <a:lstStyle/>
          <a:p>
            <a:fld id="{89C22D55-225E-4BC0-96CF-BF1DAB557B46}" type="slidenum">
              <a:rPr lang="es-US" smtClean="0"/>
              <a:t>‹Nº›</a:t>
            </a:fld>
            <a:endParaRPr lang="es-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U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3 Marcador de fecha"/>
          <p:cNvSpPr>
            <a:spLocks noGrp="1"/>
          </p:cNvSpPr>
          <p:nvPr>
            <p:ph type="dt" sz="half" idx="10"/>
          </p:nvPr>
        </p:nvSpPr>
        <p:spPr/>
        <p:txBody>
          <a:bodyPr/>
          <a:lstStyle/>
          <a:p>
            <a:fld id="{8E57E3BD-F94F-4621-9A7A-6BD44EEE7889}" type="datetimeFigureOut">
              <a:rPr lang="es-US" smtClean="0"/>
              <a:t>8/20/2024</a:t>
            </a:fld>
            <a:endParaRPr lang="es-US"/>
          </a:p>
        </p:txBody>
      </p:sp>
      <p:sp>
        <p:nvSpPr>
          <p:cNvPr id="5" name="4 Marcador de pie de página"/>
          <p:cNvSpPr>
            <a:spLocks noGrp="1"/>
          </p:cNvSpPr>
          <p:nvPr>
            <p:ph type="ftr" sz="quarter" idx="11"/>
          </p:nvPr>
        </p:nvSpPr>
        <p:spPr/>
        <p:txBody>
          <a:bodyPr/>
          <a:lstStyle/>
          <a:p>
            <a:endParaRPr lang="es-US"/>
          </a:p>
        </p:txBody>
      </p:sp>
      <p:sp>
        <p:nvSpPr>
          <p:cNvPr id="6" name="5 Marcador de número de diapositiva"/>
          <p:cNvSpPr>
            <a:spLocks noGrp="1"/>
          </p:cNvSpPr>
          <p:nvPr>
            <p:ph type="sldNum" sz="quarter" idx="12"/>
          </p:nvPr>
        </p:nvSpPr>
        <p:spPr/>
        <p:txBody>
          <a:bodyPr/>
          <a:lstStyle/>
          <a:p>
            <a:fld id="{89C22D55-225E-4BC0-96CF-BF1DAB557B46}" type="slidenum">
              <a:rPr lang="es-US" smtClean="0"/>
              <a:t>‹Nº›</a:t>
            </a:fld>
            <a:endParaRPr lang="es-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U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3 Marcador de fecha"/>
          <p:cNvSpPr>
            <a:spLocks noGrp="1"/>
          </p:cNvSpPr>
          <p:nvPr>
            <p:ph type="dt" sz="half" idx="10"/>
          </p:nvPr>
        </p:nvSpPr>
        <p:spPr/>
        <p:txBody>
          <a:bodyPr/>
          <a:lstStyle/>
          <a:p>
            <a:fld id="{8E57E3BD-F94F-4621-9A7A-6BD44EEE7889}" type="datetimeFigureOut">
              <a:rPr lang="es-US" smtClean="0"/>
              <a:t>8/20/2024</a:t>
            </a:fld>
            <a:endParaRPr lang="es-US"/>
          </a:p>
        </p:txBody>
      </p:sp>
      <p:sp>
        <p:nvSpPr>
          <p:cNvPr id="5" name="4 Marcador de pie de página"/>
          <p:cNvSpPr>
            <a:spLocks noGrp="1"/>
          </p:cNvSpPr>
          <p:nvPr>
            <p:ph type="ftr" sz="quarter" idx="11"/>
          </p:nvPr>
        </p:nvSpPr>
        <p:spPr/>
        <p:txBody>
          <a:bodyPr/>
          <a:lstStyle/>
          <a:p>
            <a:endParaRPr lang="es-US"/>
          </a:p>
        </p:txBody>
      </p:sp>
      <p:sp>
        <p:nvSpPr>
          <p:cNvPr id="6" name="5 Marcador de número de diapositiva"/>
          <p:cNvSpPr>
            <a:spLocks noGrp="1"/>
          </p:cNvSpPr>
          <p:nvPr>
            <p:ph type="sldNum" sz="quarter" idx="12"/>
          </p:nvPr>
        </p:nvSpPr>
        <p:spPr/>
        <p:txBody>
          <a:bodyPr/>
          <a:lstStyle/>
          <a:p>
            <a:fld id="{89C22D55-225E-4BC0-96CF-BF1DAB557B46}" type="slidenum">
              <a:rPr lang="es-US" smtClean="0"/>
              <a:t>‹Nº›</a:t>
            </a:fld>
            <a:endParaRPr lang="es-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U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3 Marcador de fecha"/>
          <p:cNvSpPr>
            <a:spLocks noGrp="1"/>
          </p:cNvSpPr>
          <p:nvPr>
            <p:ph type="dt" sz="half" idx="10"/>
          </p:nvPr>
        </p:nvSpPr>
        <p:spPr/>
        <p:txBody>
          <a:bodyPr/>
          <a:lstStyle/>
          <a:p>
            <a:fld id="{8E57E3BD-F94F-4621-9A7A-6BD44EEE7889}" type="datetimeFigureOut">
              <a:rPr lang="es-US" smtClean="0"/>
              <a:t>8/20/2024</a:t>
            </a:fld>
            <a:endParaRPr lang="es-US"/>
          </a:p>
        </p:txBody>
      </p:sp>
      <p:sp>
        <p:nvSpPr>
          <p:cNvPr id="5" name="4 Marcador de pie de página"/>
          <p:cNvSpPr>
            <a:spLocks noGrp="1"/>
          </p:cNvSpPr>
          <p:nvPr>
            <p:ph type="ftr" sz="quarter" idx="11"/>
          </p:nvPr>
        </p:nvSpPr>
        <p:spPr/>
        <p:txBody>
          <a:bodyPr/>
          <a:lstStyle/>
          <a:p>
            <a:endParaRPr lang="es-US"/>
          </a:p>
        </p:txBody>
      </p:sp>
      <p:sp>
        <p:nvSpPr>
          <p:cNvPr id="6" name="5 Marcador de número de diapositiva"/>
          <p:cNvSpPr>
            <a:spLocks noGrp="1"/>
          </p:cNvSpPr>
          <p:nvPr>
            <p:ph type="sldNum" sz="quarter" idx="12"/>
          </p:nvPr>
        </p:nvSpPr>
        <p:spPr/>
        <p:txBody>
          <a:bodyPr/>
          <a:lstStyle/>
          <a:p>
            <a:fld id="{89C22D55-225E-4BC0-96CF-BF1DAB557B46}" type="slidenum">
              <a:rPr lang="es-US" smtClean="0"/>
              <a:t>‹Nº›</a:t>
            </a:fld>
            <a:endParaRPr lang="es-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U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8E57E3BD-F94F-4621-9A7A-6BD44EEE7889}" type="datetimeFigureOut">
              <a:rPr lang="es-US" smtClean="0"/>
              <a:t>8/20/2024</a:t>
            </a:fld>
            <a:endParaRPr lang="es-US"/>
          </a:p>
        </p:txBody>
      </p:sp>
      <p:sp>
        <p:nvSpPr>
          <p:cNvPr id="5" name="4 Marcador de pie de página"/>
          <p:cNvSpPr>
            <a:spLocks noGrp="1"/>
          </p:cNvSpPr>
          <p:nvPr>
            <p:ph type="ftr" sz="quarter" idx="11"/>
          </p:nvPr>
        </p:nvSpPr>
        <p:spPr/>
        <p:txBody>
          <a:bodyPr/>
          <a:lstStyle/>
          <a:p>
            <a:endParaRPr lang="es-US"/>
          </a:p>
        </p:txBody>
      </p:sp>
      <p:sp>
        <p:nvSpPr>
          <p:cNvPr id="6" name="5 Marcador de número de diapositiva"/>
          <p:cNvSpPr>
            <a:spLocks noGrp="1"/>
          </p:cNvSpPr>
          <p:nvPr>
            <p:ph type="sldNum" sz="quarter" idx="12"/>
          </p:nvPr>
        </p:nvSpPr>
        <p:spPr/>
        <p:txBody>
          <a:bodyPr/>
          <a:lstStyle/>
          <a:p>
            <a:fld id="{89C22D55-225E-4BC0-96CF-BF1DAB557B46}" type="slidenum">
              <a:rPr lang="es-US" smtClean="0"/>
              <a:t>‹Nº›</a:t>
            </a:fld>
            <a:endParaRPr lang="es-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U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5" name="4 Marcador de fecha"/>
          <p:cNvSpPr>
            <a:spLocks noGrp="1"/>
          </p:cNvSpPr>
          <p:nvPr>
            <p:ph type="dt" sz="half" idx="10"/>
          </p:nvPr>
        </p:nvSpPr>
        <p:spPr/>
        <p:txBody>
          <a:bodyPr/>
          <a:lstStyle/>
          <a:p>
            <a:fld id="{8E57E3BD-F94F-4621-9A7A-6BD44EEE7889}" type="datetimeFigureOut">
              <a:rPr lang="es-US" smtClean="0"/>
              <a:t>8/20/2024</a:t>
            </a:fld>
            <a:endParaRPr lang="es-US"/>
          </a:p>
        </p:txBody>
      </p:sp>
      <p:sp>
        <p:nvSpPr>
          <p:cNvPr id="6" name="5 Marcador de pie de página"/>
          <p:cNvSpPr>
            <a:spLocks noGrp="1"/>
          </p:cNvSpPr>
          <p:nvPr>
            <p:ph type="ftr" sz="quarter" idx="11"/>
          </p:nvPr>
        </p:nvSpPr>
        <p:spPr/>
        <p:txBody>
          <a:bodyPr/>
          <a:lstStyle/>
          <a:p>
            <a:endParaRPr lang="es-US"/>
          </a:p>
        </p:txBody>
      </p:sp>
      <p:sp>
        <p:nvSpPr>
          <p:cNvPr id="7" name="6 Marcador de número de diapositiva"/>
          <p:cNvSpPr>
            <a:spLocks noGrp="1"/>
          </p:cNvSpPr>
          <p:nvPr>
            <p:ph type="sldNum" sz="quarter" idx="12"/>
          </p:nvPr>
        </p:nvSpPr>
        <p:spPr/>
        <p:txBody>
          <a:bodyPr/>
          <a:lstStyle/>
          <a:p>
            <a:fld id="{89C22D55-225E-4BC0-96CF-BF1DAB557B46}" type="slidenum">
              <a:rPr lang="es-US" smtClean="0"/>
              <a:t>‹Nº›</a:t>
            </a:fld>
            <a:endParaRPr lang="es-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U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7" name="6 Marcador de fecha"/>
          <p:cNvSpPr>
            <a:spLocks noGrp="1"/>
          </p:cNvSpPr>
          <p:nvPr>
            <p:ph type="dt" sz="half" idx="10"/>
          </p:nvPr>
        </p:nvSpPr>
        <p:spPr/>
        <p:txBody>
          <a:bodyPr/>
          <a:lstStyle/>
          <a:p>
            <a:fld id="{8E57E3BD-F94F-4621-9A7A-6BD44EEE7889}" type="datetimeFigureOut">
              <a:rPr lang="es-US" smtClean="0"/>
              <a:t>8/20/2024</a:t>
            </a:fld>
            <a:endParaRPr lang="es-US"/>
          </a:p>
        </p:txBody>
      </p:sp>
      <p:sp>
        <p:nvSpPr>
          <p:cNvPr id="8" name="7 Marcador de pie de página"/>
          <p:cNvSpPr>
            <a:spLocks noGrp="1"/>
          </p:cNvSpPr>
          <p:nvPr>
            <p:ph type="ftr" sz="quarter" idx="11"/>
          </p:nvPr>
        </p:nvSpPr>
        <p:spPr/>
        <p:txBody>
          <a:bodyPr/>
          <a:lstStyle/>
          <a:p>
            <a:endParaRPr lang="es-US"/>
          </a:p>
        </p:txBody>
      </p:sp>
      <p:sp>
        <p:nvSpPr>
          <p:cNvPr id="9" name="8 Marcador de número de diapositiva"/>
          <p:cNvSpPr>
            <a:spLocks noGrp="1"/>
          </p:cNvSpPr>
          <p:nvPr>
            <p:ph type="sldNum" sz="quarter" idx="12"/>
          </p:nvPr>
        </p:nvSpPr>
        <p:spPr/>
        <p:txBody>
          <a:bodyPr/>
          <a:lstStyle/>
          <a:p>
            <a:fld id="{89C22D55-225E-4BC0-96CF-BF1DAB557B46}" type="slidenum">
              <a:rPr lang="es-US" smtClean="0"/>
              <a:t>‹Nº›</a:t>
            </a:fld>
            <a:endParaRPr lang="es-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US"/>
          </a:p>
        </p:txBody>
      </p:sp>
      <p:sp>
        <p:nvSpPr>
          <p:cNvPr id="3" name="2 Marcador de fecha"/>
          <p:cNvSpPr>
            <a:spLocks noGrp="1"/>
          </p:cNvSpPr>
          <p:nvPr>
            <p:ph type="dt" sz="half" idx="10"/>
          </p:nvPr>
        </p:nvSpPr>
        <p:spPr/>
        <p:txBody>
          <a:bodyPr/>
          <a:lstStyle/>
          <a:p>
            <a:fld id="{8E57E3BD-F94F-4621-9A7A-6BD44EEE7889}" type="datetimeFigureOut">
              <a:rPr lang="es-US" smtClean="0"/>
              <a:t>8/20/2024</a:t>
            </a:fld>
            <a:endParaRPr lang="es-US"/>
          </a:p>
        </p:txBody>
      </p:sp>
      <p:sp>
        <p:nvSpPr>
          <p:cNvPr id="4" name="3 Marcador de pie de página"/>
          <p:cNvSpPr>
            <a:spLocks noGrp="1"/>
          </p:cNvSpPr>
          <p:nvPr>
            <p:ph type="ftr" sz="quarter" idx="11"/>
          </p:nvPr>
        </p:nvSpPr>
        <p:spPr/>
        <p:txBody>
          <a:bodyPr/>
          <a:lstStyle/>
          <a:p>
            <a:endParaRPr lang="es-US"/>
          </a:p>
        </p:txBody>
      </p:sp>
      <p:sp>
        <p:nvSpPr>
          <p:cNvPr id="5" name="4 Marcador de número de diapositiva"/>
          <p:cNvSpPr>
            <a:spLocks noGrp="1"/>
          </p:cNvSpPr>
          <p:nvPr>
            <p:ph type="sldNum" sz="quarter" idx="12"/>
          </p:nvPr>
        </p:nvSpPr>
        <p:spPr/>
        <p:txBody>
          <a:bodyPr/>
          <a:lstStyle/>
          <a:p>
            <a:fld id="{89C22D55-225E-4BC0-96CF-BF1DAB557B46}" type="slidenum">
              <a:rPr lang="es-US" smtClean="0"/>
              <a:t>‹Nº›</a:t>
            </a:fld>
            <a:endParaRPr lang="es-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E57E3BD-F94F-4621-9A7A-6BD44EEE7889}" type="datetimeFigureOut">
              <a:rPr lang="es-US" smtClean="0"/>
              <a:t>8/20/2024</a:t>
            </a:fld>
            <a:endParaRPr lang="es-US"/>
          </a:p>
        </p:txBody>
      </p:sp>
      <p:sp>
        <p:nvSpPr>
          <p:cNvPr id="3" name="2 Marcador de pie de página"/>
          <p:cNvSpPr>
            <a:spLocks noGrp="1"/>
          </p:cNvSpPr>
          <p:nvPr>
            <p:ph type="ftr" sz="quarter" idx="11"/>
          </p:nvPr>
        </p:nvSpPr>
        <p:spPr/>
        <p:txBody>
          <a:bodyPr/>
          <a:lstStyle/>
          <a:p>
            <a:endParaRPr lang="es-US"/>
          </a:p>
        </p:txBody>
      </p:sp>
      <p:sp>
        <p:nvSpPr>
          <p:cNvPr id="4" name="3 Marcador de número de diapositiva"/>
          <p:cNvSpPr>
            <a:spLocks noGrp="1"/>
          </p:cNvSpPr>
          <p:nvPr>
            <p:ph type="sldNum" sz="quarter" idx="12"/>
          </p:nvPr>
        </p:nvSpPr>
        <p:spPr/>
        <p:txBody>
          <a:bodyPr/>
          <a:lstStyle/>
          <a:p>
            <a:fld id="{89C22D55-225E-4BC0-96CF-BF1DAB557B46}" type="slidenum">
              <a:rPr lang="es-US" smtClean="0"/>
              <a:t>‹Nº›</a:t>
            </a:fld>
            <a:endParaRPr lang="es-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U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E57E3BD-F94F-4621-9A7A-6BD44EEE7889}" type="datetimeFigureOut">
              <a:rPr lang="es-US" smtClean="0"/>
              <a:t>8/20/2024</a:t>
            </a:fld>
            <a:endParaRPr lang="es-US"/>
          </a:p>
        </p:txBody>
      </p:sp>
      <p:sp>
        <p:nvSpPr>
          <p:cNvPr id="6" name="5 Marcador de pie de página"/>
          <p:cNvSpPr>
            <a:spLocks noGrp="1"/>
          </p:cNvSpPr>
          <p:nvPr>
            <p:ph type="ftr" sz="quarter" idx="11"/>
          </p:nvPr>
        </p:nvSpPr>
        <p:spPr/>
        <p:txBody>
          <a:bodyPr/>
          <a:lstStyle/>
          <a:p>
            <a:endParaRPr lang="es-US"/>
          </a:p>
        </p:txBody>
      </p:sp>
      <p:sp>
        <p:nvSpPr>
          <p:cNvPr id="7" name="6 Marcador de número de diapositiva"/>
          <p:cNvSpPr>
            <a:spLocks noGrp="1"/>
          </p:cNvSpPr>
          <p:nvPr>
            <p:ph type="sldNum" sz="quarter" idx="12"/>
          </p:nvPr>
        </p:nvSpPr>
        <p:spPr/>
        <p:txBody>
          <a:bodyPr/>
          <a:lstStyle/>
          <a:p>
            <a:fld id="{89C22D55-225E-4BC0-96CF-BF1DAB557B46}" type="slidenum">
              <a:rPr lang="es-US" smtClean="0"/>
              <a:t>‹Nº›</a:t>
            </a:fld>
            <a:endParaRPr lang="es-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U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U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E57E3BD-F94F-4621-9A7A-6BD44EEE7889}" type="datetimeFigureOut">
              <a:rPr lang="es-US" smtClean="0"/>
              <a:t>8/20/2024</a:t>
            </a:fld>
            <a:endParaRPr lang="es-US"/>
          </a:p>
        </p:txBody>
      </p:sp>
      <p:sp>
        <p:nvSpPr>
          <p:cNvPr id="6" name="5 Marcador de pie de página"/>
          <p:cNvSpPr>
            <a:spLocks noGrp="1"/>
          </p:cNvSpPr>
          <p:nvPr>
            <p:ph type="ftr" sz="quarter" idx="11"/>
          </p:nvPr>
        </p:nvSpPr>
        <p:spPr/>
        <p:txBody>
          <a:bodyPr/>
          <a:lstStyle/>
          <a:p>
            <a:endParaRPr lang="es-US"/>
          </a:p>
        </p:txBody>
      </p:sp>
      <p:sp>
        <p:nvSpPr>
          <p:cNvPr id="7" name="6 Marcador de número de diapositiva"/>
          <p:cNvSpPr>
            <a:spLocks noGrp="1"/>
          </p:cNvSpPr>
          <p:nvPr>
            <p:ph type="sldNum" sz="quarter" idx="12"/>
          </p:nvPr>
        </p:nvSpPr>
        <p:spPr/>
        <p:txBody>
          <a:bodyPr/>
          <a:lstStyle/>
          <a:p>
            <a:fld id="{89C22D55-225E-4BC0-96CF-BF1DAB557B46}" type="slidenum">
              <a:rPr lang="es-US" smtClean="0"/>
              <a:t>‹Nº›</a:t>
            </a:fld>
            <a:endParaRPr lang="es-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U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57E3BD-F94F-4621-9A7A-6BD44EEE7889}" type="datetimeFigureOut">
              <a:rPr lang="es-US" smtClean="0"/>
              <a:t>8/20/2024</a:t>
            </a:fld>
            <a:endParaRPr lang="es-U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U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C22D55-225E-4BC0-96CF-BF1DAB557B46}" type="slidenum">
              <a:rPr lang="es-US" smtClean="0"/>
              <a:t>‹Nº›</a:t>
            </a:fld>
            <a:endParaRPr lang="es-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S" dirty="0" smtClean="0">
                <a:latin typeface="Arial Black" pitchFamily="34" charset="0"/>
              </a:rPr>
              <a:t>Método Brown &amp; Gibson</a:t>
            </a:r>
            <a:endParaRPr lang="es-US" dirty="0">
              <a:latin typeface="Arial Black" pitchFamily="34" charset="0"/>
            </a:endParaRPr>
          </a:p>
        </p:txBody>
      </p:sp>
      <p:sp>
        <p:nvSpPr>
          <p:cNvPr id="3" name="2 Marcador de contenido"/>
          <p:cNvSpPr>
            <a:spLocks noGrp="1"/>
          </p:cNvSpPr>
          <p:nvPr>
            <p:ph idx="1"/>
          </p:nvPr>
        </p:nvSpPr>
        <p:spPr/>
        <p:txBody>
          <a:bodyPr>
            <a:normAutofit fontScale="92500" lnSpcReduction="10000"/>
          </a:bodyPr>
          <a:lstStyle/>
          <a:p>
            <a:pPr algn="just"/>
            <a:r>
              <a:rPr lang="es-US" dirty="0" smtClean="0">
                <a:latin typeface="Arial Black" pitchFamily="34" charset="0"/>
              </a:rPr>
              <a:t>También conocido como el método Sinérgico. </a:t>
            </a:r>
          </a:p>
          <a:p>
            <a:pPr algn="just"/>
            <a:r>
              <a:rPr lang="es-US" dirty="0" smtClean="0">
                <a:latin typeface="Arial Black" pitchFamily="34" charset="0"/>
              </a:rPr>
              <a:t>Es un algoritmo cuantitativo de localización de plantas que tiene como objetivo evaluar entre diversas opciones, que sitio ofrece las mejores condiciones para instalar una planta/almacén, basándose en los siguientes factores:</a:t>
            </a:r>
            <a:endParaRPr lang="es-US" dirty="0">
              <a:latin typeface="Arial Black"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3886200" y="457200"/>
            <a:ext cx="5257800" cy="152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S"/>
          </a:p>
        </p:txBody>
      </p:sp>
      <p:sp>
        <p:nvSpPr>
          <p:cNvPr id="8" name="7 Rectángulo"/>
          <p:cNvSpPr/>
          <p:nvPr/>
        </p:nvSpPr>
        <p:spPr>
          <a:xfrm>
            <a:off x="0" y="304800"/>
            <a:ext cx="3966214" cy="400110"/>
          </a:xfrm>
          <a:prstGeom prst="rect">
            <a:avLst/>
          </a:prstGeom>
          <a:noFill/>
        </p:spPr>
        <p:txBody>
          <a:bodyPr wrap="none" lIns="91440" tIns="45720" rIns="91440" bIns="45720">
            <a:spAutoFit/>
          </a:bodyPr>
          <a:lstStyle/>
          <a:p>
            <a:pPr algn="ctr"/>
            <a:r>
              <a:rPr lang="es-ES" sz="20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Localización de Almacenes</a:t>
            </a:r>
            <a:endParaRPr lang="es-ES" sz="20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18434" name="AutoShape 2" descr="Brújula con mapa GPS for Android - APK Download"/>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US"/>
          </a:p>
        </p:txBody>
      </p:sp>
      <p:pic>
        <p:nvPicPr>
          <p:cNvPr id="9" name="Picture 2" descr="https://www.ingenieriaindustrialonline.com/wp-content/uploads/2019/08/Sin-t%C3%ADtulo-63.png"/>
          <p:cNvPicPr>
            <a:picLocks noChangeAspect="1" noChangeArrowheads="1"/>
          </p:cNvPicPr>
          <p:nvPr/>
        </p:nvPicPr>
        <p:blipFill>
          <a:blip r:embed="rId2"/>
          <a:srcRect/>
          <a:stretch>
            <a:fillRect/>
          </a:stretch>
        </p:blipFill>
        <p:spPr bwMode="auto">
          <a:xfrm>
            <a:off x="838200" y="1828800"/>
            <a:ext cx="7364186" cy="838200"/>
          </a:xfrm>
          <a:prstGeom prst="rect">
            <a:avLst/>
          </a:prstGeom>
          <a:noFill/>
        </p:spPr>
      </p:pic>
      <p:sp>
        <p:nvSpPr>
          <p:cNvPr id="10" name="9 Rectángulo"/>
          <p:cNvSpPr/>
          <p:nvPr/>
        </p:nvSpPr>
        <p:spPr>
          <a:xfrm>
            <a:off x="838201" y="3200400"/>
            <a:ext cx="3200399" cy="400110"/>
          </a:xfrm>
          <a:prstGeom prst="rect">
            <a:avLst/>
          </a:prstGeom>
          <a:solidFill>
            <a:schemeClr val="bg1">
              <a:lumMod val="85000"/>
            </a:schemeClr>
          </a:solidFill>
        </p:spPr>
        <p:txBody>
          <a:bodyPr wrap="square">
            <a:spAutoFit/>
          </a:bodyPr>
          <a:lstStyle/>
          <a:p>
            <a:pPr algn="ctr"/>
            <a:r>
              <a:rPr lang="es-US" sz="2000" dirty="0" smtClean="0">
                <a:latin typeface="Arial Black" pitchFamily="34" charset="0"/>
              </a:rPr>
              <a:t>Factores Críticos</a:t>
            </a:r>
            <a:endParaRPr lang="es-US" sz="2000" dirty="0">
              <a:latin typeface="Arial Black" pitchFamily="34" charset="0"/>
            </a:endParaRPr>
          </a:p>
        </p:txBody>
      </p:sp>
      <p:sp>
        <p:nvSpPr>
          <p:cNvPr id="11" name="10 Rectángulo"/>
          <p:cNvSpPr/>
          <p:nvPr/>
        </p:nvSpPr>
        <p:spPr>
          <a:xfrm>
            <a:off x="2895600" y="3962400"/>
            <a:ext cx="3200399" cy="400110"/>
          </a:xfrm>
          <a:prstGeom prst="rect">
            <a:avLst/>
          </a:prstGeom>
          <a:solidFill>
            <a:schemeClr val="bg1">
              <a:lumMod val="85000"/>
            </a:schemeClr>
          </a:solidFill>
        </p:spPr>
        <p:txBody>
          <a:bodyPr wrap="square">
            <a:spAutoFit/>
          </a:bodyPr>
          <a:lstStyle/>
          <a:p>
            <a:pPr algn="ctr"/>
            <a:r>
              <a:rPr lang="es-US" sz="2000" dirty="0" smtClean="0">
                <a:latin typeface="Arial Black" pitchFamily="34" charset="0"/>
              </a:rPr>
              <a:t>Factores Objetivos</a:t>
            </a:r>
            <a:endParaRPr lang="es-US" sz="2000" dirty="0">
              <a:latin typeface="Arial Black" pitchFamily="34" charset="0"/>
            </a:endParaRPr>
          </a:p>
        </p:txBody>
      </p:sp>
      <p:sp>
        <p:nvSpPr>
          <p:cNvPr id="12" name="11 Rectángulo"/>
          <p:cNvSpPr/>
          <p:nvPr/>
        </p:nvSpPr>
        <p:spPr>
          <a:xfrm>
            <a:off x="5410200" y="4648200"/>
            <a:ext cx="3200399" cy="400110"/>
          </a:xfrm>
          <a:prstGeom prst="rect">
            <a:avLst/>
          </a:prstGeom>
          <a:solidFill>
            <a:schemeClr val="bg1">
              <a:lumMod val="85000"/>
            </a:schemeClr>
          </a:solidFill>
        </p:spPr>
        <p:txBody>
          <a:bodyPr wrap="square">
            <a:spAutoFit/>
          </a:bodyPr>
          <a:lstStyle/>
          <a:p>
            <a:pPr algn="ctr"/>
            <a:r>
              <a:rPr lang="es-US" sz="2000" dirty="0" smtClean="0">
                <a:latin typeface="Arial Black" pitchFamily="34" charset="0"/>
              </a:rPr>
              <a:t>Factores Subjetivos</a:t>
            </a:r>
            <a:endParaRPr lang="es-US" sz="2000" dirty="0">
              <a:latin typeface="Arial Black" pitchFamily="34" charset="0"/>
            </a:endParaRPr>
          </a:p>
        </p:txBody>
      </p:sp>
      <p:cxnSp>
        <p:nvCxnSpPr>
          <p:cNvPr id="14" name="13 Conector recto de flecha"/>
          <p:cNvCxnSpPr/>
          <p:nvPr/>
        </p:nvCxnSpPr>
        <p:spPr>
          <a:xfrm rot="10800000" flipV="1">
            <a:off x="1295400" y="1524000"/>
            <a:ext cx="1447800" cy="45720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15" name="14 Conector recto de flecha"/>
          <p:cNvCxnSpPr/>
          <p:nvPr/>
        </p:nvCxnSpPr>
        <p:spPr>
          <a:xfrm rot="10800000">
            <a:off x="3810000" y="2514600"/>
            <a:ext cx="1447800" cy="137160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16" name="15 Conector recto de flecha"/>
          <p:cNvCxnSpPr/>
          <p:nvPr/>
        </p:nvCxnSpPr>
        <p:spPr>
          <a:xfrm rot="5400000" flipH="1" flipV="1">
            <a:off x="5943600" y="3352800"/>
            <a:ext cx="2057400" cy="38100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sp>
        <p:nvSpPr>
          <p:cNvPr id="13" name="12 Rectángulo"/>
          <p:cNvSpPr/>
          <p:nvPr/>
        </p:nvSpPr>
        <p:spPr>
          <a:xfrm>
            <a:off x="685800" y="1066800"/>
            <a:ext cx="4343400" cy="400110"/>
          </a:xfrm>
          <a:prstGeom prst="rect">
            <a:avLst/>
          </a:prstGeom>
          <a:solidFill>
            <a:schemeClr val="bg1">
              <a:lumMod val="85000"/>
            </a:schemeClr>
          </a:solidFill>
        </p:spPr>
        <p:txBody>
          <a:bodyPr wrap="square">
            <a:spAutoFit/>
          </a:bodyPr>
          <a:lstStyle/>
          <a:p>
            <a:pPr algn="ctr"/>
            <a:r>
              <a:rPr lang="es-US" sz="2000" dirty="0" smtClean="0">
                <a:latin typeface="Arial Black" pitchFamily="34" charset="0"/>
              </a:rPr>
              <a:t>Índice de Localización</a:t>
            </a:r>
            <a:endParaRPr lang="es-US" sz="2000" dirty="0">
              <a:latin typeface="Arial Black" pitchFamily="34" charset="0"/>
            </a:endParaRPr>
          </a:p>
        </p:txBody>
      </p:sp>
      <p:cxnSp>
        <p:nvCxnSpPr>
          <p:cNvPr id="17" name="16 Conector recto de flecha"/>
          <p:cNvCxnSpPr/>
          <p:nvPr/>
        </p:nvCxnSpPr>
        <p:spPr>
          <a:xfrm rot="5400000" flipH="1" flipV="1">
            <a:off x="2209800" y="2895600"/>
            <a:ext cx="685800" cy="7620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3886200" y="457200"/>
            <a:ext cx="5257800" cy="152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S"/>
          </a:p>
        </p:txBody>
      </p:sp>
      <p:sp>
        <p:nvSpPr>
          <p:cNvPr id="8" name="7 Rectángulo"/>
          <p:cNvSpPr/>
          <p:nvPr/>
        </p:nvSpPr>
        <p:spPr>
          <a:xfrm>
            <a:off x="0" y="304800"/>
            <a:ext cx="3966214" cy="400110"/>
          </a:xfrm>
          <a:prstGeom prst="rect">
            <a:avLst/>
          </a:prstGeom>
          <a:noFill/>
        </p:spPr>
        <p:txBody>
          <a:bodyPr wrap="none" lIns="91440" tIns="45720" rIns="91440" bIns="45720">
            <a:spAutoFit/>
          </a:bodyPr>
          <a:lstStyle/>
          <a:p>
            <a:pPr algn="ctr"/>
            <a:r>
              <a:rPr lang="es-ES" sz="20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Localización de Almacenes</a:t>
            </a:r>
            <a:endParaRPr lang="es-ES" sz="20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18434" name="AutoShape 2" descr="Brújula con mapa GPS for Android - APK Download"/>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US"/>
          </a:p>
        </p:txBody>
      </p:sp>
      <p:sp>
        <p:nvSpPr>
          <p:cNvPr id="7" name="6 Rectángulo"/>
          <p:cNvSpPr/>
          <p:nvPr/>
        </p:nvSpPr>
        <p:spPr>
          <a:xfrm>
            <a:off x="3581400" y="1981200"/>
            <a:ext cx="5257799" cy="2308324"/>
          </a:xfrm>
          <a:prstGeom prst="rect">
            <a:avLst/>
          </a:prstGeom>
        </p:spPr>
        <p:txBody>
          <a:bodyPr wrap="square">
            <a:spAutoFit/>
          </a:bodyPr>
          <a:lstStyle/>
          <a:p>
            <a:pPr algn="ctr"/>
            <a:r>
              <a:rPr lang="es-US" sz="4800" dirty="0" smtClean="0">
                <a:latin typeface="Arial Black" pitchFamily="34" charset="0"/>
              </a:rPr>
              <a:t>Nivel de </a:t>
            </a:r>
            <a:r>
              <a:rPr lang="es-US" sz="4800" dirty="0" err="1" smtClean="0">
                <a:latin typeface="Arial Black" pitchFamily="34" charset="0"/>
              </a:rPr>
              <a:t>Confiafibildad</a:t>
            </a:r>
            <a:r>
              <a:rPr lang="es-US" sz="4800" dirty="0" smtClean="0">
                <a:latin typeface="Arial Black" pitchFamily="34" charset="0"/>
              </a:rPr>
              <a:t> del Modelo</a:t>
            </a:r>
            <a:endParaRPr lang="es-US" sz="4800" dirty="0">
              <a:latin typeface="Arial Black" pitchFamily="34" charset="0"/>
            </a:endParaRPr>
          </a:p>
        </p:txBody>
      </p:sp>
      <p:sp>
        <p:nvSpPr>
          <p:cNvPr id="120834" name="AutoShape 2" descr="Valor alfa | Estrategias de Inversión"/>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US"/>
          </a:p>
        </p:txBody>
      </p:sp>
      <p:pic>
        <p:nvPicPr>
          <p:cNvPr id="120836" name="Picture 4" descr="Significado de Alfa"/>
          <p:cNvPicPr>
            <a:picLocks noChangeAspect="1" noChangeArrowheads="1"/>
          </p:cNvPicPr>
          <p:nvPr/>
        </p:nvPicPr>
        <p:blipFill>
          <a:blip r:embed="rId2"/>
          <a:srcRect/>
          <a:stretch>
            <a:fillRect/>
          </a:stretch>
        </p:blipFill>
        <p:spPr bwMode="auto">
          <a:xfrm>
            <a:off x="304800" y="1981200"/>
            <a:ext cx="3810000" cy="211455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6" name="Picture 2" descr="https://www.ingenieriaindustrialonline.com/wp-content/uploads/2019/08/Sin-t%C3%ADtulo-56.png"/>
          <p:cNvPicPr>
            <a:picLocks noChangeAspect="1" noChangeArrowheads="1"/>
          </p:cNvPicPr>
          <p:nvPr/>
        </p:nvPicPr>
        <p:blipFill>
          <a:blip r:embed="rId2"/>
          <a:srcRect/>
          <a:stretch>
            <a:fillRect/>
          </a:stretch>
        </p:blipFill>
        <p:spPr bwMode="auto">
          <a:xfrm>
            <a:off x="228600" y="990600"/>
            <a:ext cx="8691113" cy="29718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3886200" y="457200"/>
            <a:ext cx="5257800" cy="152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S"/>
          </a:p>
        </p:txBody>
      </p:sp>
      <p:sp>
        <p:nvSpPr>
          <p:cNvPr id="8" name="7 Rectángulo"/>
          <p:cNvSpPr/>
          <p:nvPr/>
        </p:nvSpPr>
        <p:spPr>
          <a:xfrm>
            <a:off x="0" y="304800"/>
            <a:ext cx="3966214" cy="400110"/>
          </a:xfrm>
          <a:prstGeom prst="rect">
            <a:avLst/>
          </a:prstGeom>
          <a:noFill/>
        </p:spPr>
        <p:txBody>
          <a:bodyPr wrap="none" lIns="91440" tIns="45720" rIns="91440" bIns="45720">
            <a:spAutoFit/>
          </a:bodyPr>
          <a:lstStyle/>
          <a:p>
            <a:pPr algn="ctr"/>
            <a:r>
              <a:rPr lang="es-ES" sz="20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Localización de Almacenes</a:t>
            </a:r>
            <a:endParaRPr lang="es-ES" sz="20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18434" name="AutoShape 2" descr="Brújula con mapa GPS for Android - APK Download"/>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US"/>
          </a:p>
        </p:txBody>
      </p:sp>
      <p:pic>
        <p:nvPicPr>
          <p:cNvPr id="14338" name="Picture 2" descr="https://www.ingenieriaindustrialonline.com/wp-content/uploads/2019/08/Sin-t%C3%ADtulo-57.png"/>
          <p:cNvPicPr>
            <a:picLocks noChangeAspect="1" noChangeArrowheads="1"/>
          </p:cNvPicPr>
          <p:nvPr/>
        </p:nvPicPr>
        <p:blipFill>
          <a:blip r:embed="rId2"/>
          <a:srcRect/>
          <a:stretch>
            <a:fillRect/>
          </a:stretch>
        </p:blipFill>
        <p:spPr bwMode="auto">
          <a:xfrm>
            <a:off x="3124200" y="1066800"/>
            <a:ext cx="2286000" cy="1602558"/>
          </a:xfrm>
          <a:prstGeom prst="rect">
            <a:avLst/>
          </a:prstGeom>
          <a:noFill/>
        </p:spPr>
      </p:pic>
      <p:pic>
        <p:nvPicPr>
          <p:cNvPr id="14340" name="Picture 4" descr="https://www.ingenieriaindustrialonline.com/wp-content/uploads/2019/08/Sin-t%C3%ADtulo-58.png"/>
          <p:cNvPicPr>
            <a:picLocks noChangeAspect="1" noChangeArrowheads="1"/>
          </p:cNvPicPr>
          <p:nvPr/>
        </p:nvPicPr>
        <p:blipFill>
          <a:blip r:embed="rId3"/>
          <a:srcRect/>
          <a:stretch>
            <a:fillRect/>
          </a:stretch>
        </p:blipFill>
        <p:spPr bwMode="auto">
          <a:xfrm>
            <a:off x="2514600" y="2819400"/>
            <a:ext cx="3676650" cy="981076"/>
          </a:xfrm>
          <a:prstGeom prst="rect">
            <a:avLst/>
          </a:prstGeom>
          <a:noFill/>
        </p:spPr>
      </p:pic>
      <p:pic>
        <p:nvPicPr>
          <p:cNvPr id="14342" name="Picture 6" descr="https://www.ingenieriaindustrialonline.com/wp-content/uploads/2019/08/Sin-t%C3%ADtulo-59.png"/>
          <p:cNvPicPr>
            <a:picLocks noChangeAspect="1" noChangeArrowheads="1"/>
          </p:cNvPicPr>
          <p:nvPr/>
        </p:nvPicPr>
        <p:blipFill>
          <a:blip r:embed="rId4"/>
          <a:srcRect/>
          <a:stretch>
            <a:fillRect/>
          </a:stretch>
        </p:blipFill>
        <p:spPr bwMode="auto">
          <a:xfrm>
            <a:off x="2133600" y="4419600"/>
            <a:ext cx="4810125" cy="790576"/>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3886200" y="457200"/>
            <a:ext cx="5257800" cy="152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S"/>
          </a:p>
        </p:txBody>
      </p:sp>
      <p:sp>
        <p:nvSpPr>
          <p:cNvPr id="8" name="7 Rectángulo"/>
          <p:cNvSpPr/>
          <p:nvPr/>
        </p:nvSpPr>
        <p:spPr>
          <a:xfrm>
            <a:off x="0" y="304800"/>
            <a:ext cx="3966214" cy="400110"/>
          </a:xfrm>
          <a:prstGeom prst="rect">
            <a:avLst/>
          </a:prstGeom>
          <a:noFill/>
        </p:spPr>
        <p:txBody>
          <a:bodyPr wrap="none" lIns="91440" tIns="45720" rIns="91440" bIns="45720">
            <a:spAutoFit/>
          </a:bodyPr>
          <a:lstStyle/>
          <a:p>
            <a:pPr algn="ctr"/>
            <a:r>
              <a:rPr lang="es-ES" sz="20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Localización de Almacenes</a:t>
            </a:r>
            <a:endParaRPr lang="es-ES" sz="20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18434" name="AutoShape 2" descr="Brújula con mapa GPS for Android - APK Download"/>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US"/>
          </a:p>
        </p:txBody>
      </p:sp>
      <p:sp>
        <p:nvSpPr>
          <p:cNvPr id="9" name="8 Rectángulo"/>
          <p:cNvSpPr/>
          <p:nvPr/>
        </p:nvSpPr>
        <p:spPr>
          <a:xfrm>
            <a:off x="457200" y="914400"/>
            <a:ext cx="8305800" cy="646331"/>
          </a:xfrm>
          <a:prstGeom prst="rect">
            <a:avLst/>
          </a:prstGeom>
        </p:spPr>
        <p:txBody>
          <a:bodyPr wrap="square">
            <a:spAutoFit/>
          </a:bodyPr>
          <a:lstStyle/>
          <a:p>
            <a:r>
              <a:rPr lang="es-US" dirty="0" smtClean="0">
                <a:latin typeface="Arial Black" pitchFamily="34" charset="0"/>
              </a:rPr>
              <a:t>El siguiente tabulado nos muestra los Factores Objetivo de las ciudades restantes:</a:t>
            </a:r>
            <a:endParaRPr lang="es-US" dirty="0">
              <a:latin typeface="Arial Black" pitchFamily="34" charset="0"/>
            </a:endParaRPr>
          </a:p>
        </p:txBody>
      </p:sp>
      <p:pic>
        <p:nvPicPr>
          <p:cNvPr id="58370" name="Picture 2" descr="https://www.ingenieriaindustrialonline.com/wp-content/uploads/2019/08/Sin-t%C3%ADtulo-60.png"/>
          <p:cNvPicPr>
            <a:picLocks noChangeAspect="1" noChangeArrowheads="1"/>
          </p:cNvPicPr>
          <p:nvPr/>
        </p:nvPicPr>
        <p:blipFill>
          <a:blip r:embed="rId2"/>
          <a:srcRect/>
          <a:stretch>
            <a:fillRect/>
          </a:stretch>
        </p:blipFill>
        <p:spPr bwMode="auto">
          <a:xfrm>
            <a:off x="609600" y="2057400"/>
            <a:ext cx="7854310" cy="289560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153400" cy="1401762"/>
          </a:xfrm>
        </p:spPr>
        <p:txBody>
          <a:bodyPr>
            <a:noAutofit/>
          </a:bodyPr>
          <a:lstStyle/>
          <a:p>
            <a:pPr algn="just"/>
            <a:r>
              <a:rPr lang="es-US" sz="1400" dirty="0" smtClean="0">
                <a:latin typeface="Arial Black" pitchFamily="34" charset="0"/>
              </a:rPr>
              <a:t>Al ser siempre la suma de los FO igual a 1, el valor que asume cada uno de ellos es siempre un término relativo entre las distintas alternativas de localización.</a:t>
            </a:r>
            <a:br>
              <a:rPr lang="es-US" sz="1400" dirty="0" smtClean="0">
                <a:latin typeface="Arial Black" pitchFamily="34" charset="0"/>
              </a:rPr>
            </a:br>
            <a:r>
              <a:rPr lang="es-US" sz="1400" dirty="0" smtClean="0">
                <a:latin typeface="Arial Black" pitchFamily="34" charset="0"/>
              </a:rPr>
              <a:t>El siguiente paso corresponde a la determinación de los Factores subjetivos. </a:t>
            </a:r>
            <a:br>
              <a:rPr lang="es-US" sz="1400" dirty="0" smtClean="0">
                <a:latin typeface="Arial Black" pitchFamily="34" charset="0"/>
              </a:rPr>
            </a:br>
            <a:r>
              <a:rPr lang="es-US" sz="1400" dirty="0" smtClean="0">
                <a:latin typeface="Arial Black" pitchFamily="34" charset="0"/>
              </a:rPr>
              <a:t>El carácter subjetivo de los factores de orden cualitativo hace necesario asignar una medida de comparación que valore los distintos factores. Por ejemplo:</a:t>
            </a:r>
            <a:br>
              <a:rPr lang="es-US" sz="1400" dirty="0" smtClean="0">
                <a:latin typeface="Arial Black" pitchFamily="34" charset="0"/>
              </a:rPr>
            </a:br>
            <a:endParaRPr lang="es-US" sz="1400" dirty="0">
              <a:latin typeface="Arial Black" pitchFamily="34" charset="0"/>
            </a:endParaRPr>
          </a:p>
        </p:txBody>
      </p:sp>
      <p:pic>
        <p:nvPicPr>
          <p:cNvPr id="59394" name="Picture 2" descr="https://www.ingenieriaindustrialonline.com/wp-content/uploads/2019/08/Sin-t%C3%ADtulo-61.png"/>
          <p:cNvPicPr>
            <a:picLocks noChangeAspect="1" noChangeArrowheads="1"/>
          </p:cNvPicPr>
          <p:nvPr/>
        </p:nvPicPr>
        <p:blipFill>
          <a:blip r:embed="rId2"/>
          <a:srcRect/>
          <a:stretch>
            <a:fillRect/>
          </a:stretch>
        </p:blipFill>
        <p:spPr bwMode="auto">
          <a:xfrm>
            <a:off x="457200" y="2438400"/>
            <a:ext cx="8301439" cy="236220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3886200" y="457200"/>
            <a:ext cx="5257800" cy="152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S"/>
          </a:p>
        </p:txBody>
      </p:sp>
      <p:sp>
        <p:nvSpPr>
          <p:cNvPr id="8" name="7 Rectángulo"/>
          <p:cNvSpPr/>
          <p:nvPr/>
        </p:nvSpPr>
        <p:spPr>
          <a:xfrm>
            <a:off x="0" y="304800"/>
            <a:ext cx="3966214" cy="400110"/>
          </a:xfrm>
          <a:prstGeom prst="rect">
            <a:avLst/>
          </a:prstGeom>
          <a:noFill/>
        </p:spPr>
        <p:txBody>
          <a:bodyPr wrap="none" lIns="91440" tIns="45720" rIns="91440" bIns="45720">
            <a:spAutoFit/>
          </a:bodyPr>
          <a:lstStyle/>
          <a:p>
            <a:pPr algn="ctr"/>
            <a:r>
              <a:rPr lang="es-ES" sz="20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Localización de Almacenes</a:t>
            </a:r>
            <a:endParaRPr lang="es-ES" sz="20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18434" name="AutoShape 2" descr="Brújula con mapa GPS for Android - APK Download"/>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US"/>
          </a:p>
        </p:txBody>
      </p:sp>
      <p:sp>
        <p:nvSpPr>
          <p:cNvPr id="33794" name="Text Box 2"/>
          <p:cNvSpPr txBox="1">
            <a:spLocks noChangeArrowheads="1"/>
          </p:cNvSpPr>
          <p:nvPr/>
        </p:nvSpPr>
        <p:spPr bwMode="auto">
          <a:xfrm>
            <a:off x="2133600" y="4648200"/>
            <a:ext cx="346075" cy="2286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n</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3796"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US"/>
          </a:p>
        </p:txBody>
      </p:sp>
      <p:sp>
        <p:nvSpPr>
          <p:cNvPr id="15" name="14 Elipse"/>
          <p:cNvSpPr/>
          <p:nvPr/>
        </p:nvSpPr>
        <p:spPr>
          <a:xfrm>
            <a:off x="685800" y="3352800"/>
            <a:ext cx="4038600" cy="2514600"/>
          </a:xfrm>
          <a:prstGeom prst="ellipse">
            <a:avLst/>
          </a:prstGeom>
          <a:noFill/>
          <a:ln>
            <a:solidFill>
              <a:srgbClr val="C00000">
                <a:alpha val="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S"/>
          </a:p>
        </p:txBody>
      </p:sp>
      <p:pic>
        <p:nvPicPr>
          <p:cNvPr id="13314" name="Picture 2" descr="https://www.ingenieriaindustrialonline.com/wp-content/uploads/2019/08/Sin-t%C3%ADtulo-62.png"/>
          <p:cNvPicPr>
            <a:picLocks noChangeAspect="1" noChangeArrowheads="1"/>
          </p:cNvPicPr>
          <p:nvPr/>
        </p:nvPicPr>
        <p:blipFill>
          <a:blip r:embed="rId2"/>
          <a:srcRect/>
          <a:stretch>
            <a:fillRect/>
          </a:stretch>
        </p:blipFill>
        <p:spPr bwMode="auto">
          <a:xfrm>
            <a:off x="381000" y="3581400"/>
            <a:ext cx="8147951" cy="2286000"/>
          </a:xfrm>
          <a:prstGeom prst="rect">
            <a:avLst/>
          </a:prstGeom>
          <a:noFill/>
        </p:spPr>
      </p:pic>
      <p:sp>
        <p:nvSpPr>
          <p:cNvPr id="23" name="22 Rectángulo"/>
          <p:cNvSpPr/>
          <p:nvPr/>
        </p:nvSpPr>
        <p:spPr>
          <a:xfrm>
            <a:off x="457200" y="838200"/>
            <a:ext cx="8001000" cy="2862322"/>
          </a:xfrm>
          <a:prstGeom prst="rect">
            <a:avLst/>
          </a:prstGeom>
        </p:spPr>
        <p:txBody>
          <a:bodyPr wrap="square">
            <a:spAutoFit/>
          </a:bodyPr>
          <a:lstStyle/>
          <a:p>
            <a:pPr algn="just"/>
            <a:r>
              <a:rPr lang="es-US" dirty="0" smtClean="0">
                <a:latin typeface="Arial Black" pitchFamily="34" charset="0"/>
              </a:rPr>
              <a:t>Al ser siempre la suma de los FO igual a 1, el valor que asume cada uno de ellos es siempre un término relativo entre las distintas alternativas de localización.</a:t>
            </a:r>
          </a:p>
          <a:p>
            <a:pPr algn="just"/>
            <a:r>
              <a:rPr lang="es-US" dirty="0" smtClean="0">
                <a:latin typeface="Arial Black" pitchFamily="34" charset="0"/>
              </a:rPr>
              <a:t>El siguiente paso corresponde a la determinación de los Factores subjetivos. El carácter subjetivo de los factores de orden cualitativo hace necesario asignar una medida de comparación que valore los distintos factores. </a:t>
            </a:r>
          </a:p>
          <a:p>
            <a:pPr algn="just"/>
            <a:r>
              <a:rPr lang="es-US" dirty="0" smtClean="0">
                <a:latin typeface="Arial Black" pitchFamily="34" charset="0"/>
              </a:rPr>
              <a:t>Por ejemplo:</a:t>
            </a:r>
          </a:p>
          <a:p>
            <a:pPr algn="just"/>
            <a:r>
              <a:rPr lang="es-US" dirty="0" smtClean="0">
                <a:latin typeface="Arial Black" pitchFamily="34" charset="0"/>
              </a:rPr>
              <a:t/>
            </a:r>
            <a:br>
              <a:rPr lang="es-US" dirty="0" smtClean="0">
                <a:latin typeface="Arial Black" pitchFamily="34" charset="0"/>
              </a:rPr>
            </a:br>
            <a:endParaRPr lang="es-US" dirty="0">
              <a:latin typeface="Arial Black"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81000" y="228600"/>
            <a:ext cx="7620000" cy="923330"/>
          </a:xfrm>
          <a:prstGeom prst="rect">
            <a:avLst/>
          </a:prstGeom>
        </p:spPr>
        <p:txBody>
          <a:bodyPr wrap="square">
            <a:spAutoFit/>
          </a:bodyPr>
          <a:lstStyle/>
          <a:p>
            <a:pPr algn="just"/>
            <a:r>
              <a:rPr lang="es-US" dirty="0" smtClean="0">
                <a:latin typeface="Arial Black" pitchFamily="34" charset="0"/>
              </a:rPr>
              <a:t>El siguiente paso corresponde a la combinación de los factores críticos, objetivos y subjetivos mediante la fórmula del algoritmo sinérgico:</a:t>
            </a:r>
            <a:endParaRPr lang="es-US" dirty="0">
              <a:latin typeface="Arial Black" pitchFamily="34" charset="0"/>
            </a:endParaRPr>
          </a:p>
        </p:txBody>
      </p:sp>
      <p:pic>
        <p:nvPicPr>
          <p:cNvPr id="61442" name="Picture 2" descr="https://www.ingenieriaindustrialonline.com/wp-content/uploads/2019/08/Sin-t%C3%ADtulo-63.png"/>
          <p:cNvPicPr>
            <a:picLocks noChangeAspect="1" noChangeArrowheads="1"/>
          </p:cNvPicPr>
          <p:nvPr/>
        </p:nvPicPr>
        <p:blipFill>
          <a:blip r:embed="rId2"/>
          <a:srcRect/>
          <a:stretch>
            <a:fillRect/>
          </a:stretch>
        </p:blipFill>
        <p:spPr bwMode="auto">
          <a:xfrm>
            <a:off x="685800" y="1295400"/>
            <a:ext cx="7364186" cy="838200"/>
          </a:xfrm>
          <a:prstGeom prst="rect">
            <a:avLst/>
          </a:prstGeom>
          <a:noFill/>
        </p:spPr>
      </p:pic>
      <p:sp>
        <p:nvSpPr>
          <p:cNvPr id="6" name="5 Rectángulo"/>
          <p:cNvSpPr/>
          <p:nvPr/>
        </p:nvSpPr>
        <p:spPr>
          <a:xfrm>
            <a:off x="381000" y="2286000"/>
            <a:ext cx="7848600" cy="646331"/>
          </a:xfrm>
          <a:prstGeom prst="rect">
            <a:avLst/>
          </a:prstGeom>
        </p:spPr>
        <p:txBody>
          <a:bodyPr wrap="square">
            <a:spAutoFit/>
          </a:bodyPr>
          <a:lstStyle/>
          <a:p>
            <a:pPr algn="just"/>
            <a:r>
              <a:rPr lang="es-US" dirty="0" smtClean="0">
                <a:latin typeface="Arial Black" pitchFamily="34" charset="0"/>
              </a:rPr>
              <a:t>Donde alfa equivale al nivel de confiabilidad, en nuestro ejemplo será del 80%, es decir que alfa equivale a 0,8.</a:t>
            </a:r>
            <a:endParaRPr lang="es-US" dirty="0">
              <a:latin typeface="Arial Black" pitchFamily="34" charset="0"/>
            </a:endParaRPr>
          </a:p>
        </p:txBody>
      </p:sp>
      <p:sp>
        <p:nvSpPr>
          <p:cNvPr id="7" name="6 Rectángulo"/>
          <p:cNvSpPr/>
          <p:nvPr/>
        </p:nvSpPr>
        <p:spPr>
          <a:xfrm>
            <a:off x="533400" y="3276600"/>
            <a:ext cx="8001000" cy="646331"/>
          </a:xfrm>
          <a:prstGeom prst="rect">
            <a:avLst/>
          </a:prstGeom>
        </p:spPr>
        <p:txBody>
          <a:bodyPr wrap="square">
            <a:spAutoFit/>
          </a:bodyPr>
          <a:lstStyle/>
          <a:p>
            <a:r>
              <a:rPr lang="es-US" dirty="0" smtClean="0">
                <a:latin typeface="Arial Black" pitchFamily="34" charset="0"/>
              </a:rPr>
              <a:t>El índice de localización para la ciudad A se calculará entonces así:</a:t>
            </a:r>
            <a:endParaRPr lang="es-US" dirty="0">
              <a:latin typeface="Arial Black" pitchFamily="34" charset="0"/>
            </a:endParaRPr>
          </a:p>
        </p:txBody>
      </p:sp>
      <p:pic>
        <p:nvPicPr>
          <p:cNvPr id="61444" name="Picture 4" descr="https://www.ingenieriaindustrialonline.com/wp-content/uploads/2019/08/Sin-t%C3%ADtulo-64.png"/>
          <p:cNvPicPr>
            <a:picLocks noChangeAspect="1" noChangeArrowheads="1"/>
          </p:cNvPicPr>
          <p:nvPr/>
        </p:nvPicPr>
        <p:blipFill>
          <a:blip r:embed="rId3"/>
          <a:srcRect/>
          <a:stretch>
            <a:fillRect/>
          </a:stretch>
        </p:blipFill>
        <p:spPr bwMode="auto">
          <a:xfrm>
            <a:off x="762000" y="4267200"/>
            <a:ext cx="7200876" cy="609600"/>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04800" y="228600"/>
            <a:ext cx="8382000" cy="1754326"/>
          </a:xfrm>
          <a:prstGeom prst="rect">
            <a:avLst/>
          </a:prstGeom>
        </p:spPr>
        <p:txBody>
          <a:bodyPr wrap="square">
            <a:spAutoFit/>
          </a:bodyPr>
          <a:lstStyle/>
          <a:p>
            <a:pPr algn="just"/>
            <a:r>
              <a:rPr lang="es-US" dirty="0" smtClean="0">
                <a:latin typeface="Arial Black" pitchFamily="34" charset="0"/>
              </a:rPr>
              <a:t>El siguiente tabulado muestra los índices de localización de todas las ciudades, podemos observar que la ciudad C tiene un índice de localización equivalente a 0,0000 esto motivado por el factor crítico Materia Prima, mientras la ciudad que tiene el mayor índice de localización y sería la mejor opción sería la ciudad D.</a:t>
            </a:r>
            <a:endParaRPr lang="es-US" dirty="0">
              <a:latin typeface="Arial Black" pitchFamily="34" charset="0"/>
            </a:endParaRPr>
          </a:p>
        </p:txBody>
      </p:sp>
      <p:pic>
        <p:nvPicPr>
          <p:cNvPr id="62466" name="Picture 2" descr="https://www.ingenieriaindustrialonline.com/wp-content/uploads/2019/08/Sin-t%C3%ADtulo-65.png"/>
          <p:cNvPicPr>
            <a:picLocks noChangeAspect="1" noChangeArrowheads="1"/>
          </p:cNvPicPr>
          <p:nvPr/>
        </p:nvPicPr>
        <p:blipFill>
          <a:blip r:embed="rId2"/>
          <a:srcRect/>
          <a:stretch>
            <a:fillRect/>
          </a:stretch>
        </p:blipFill>
        <p:spPr bwMode="auto">
          <a:xfrm>
            <a:off x="1828799" y="2209800"/>
            <a:ext cx="5834059" cy="3733800"/>
          </a:xfrm>
          <a:prstGeom prst="rect">
            <a:avLst/>
          </a:prstGeom>
          <a:noFill/>
        </p:spPr>
      </p:pic>
      <p:sp>
        <p:nvSpPr>
          <p:cNvPr id="5" name="4 Elipse"/>
          <p:cNvSpPr/>
          <p:nvPr/>
        </p:nvSpPr>
        <p:spPr>
          <a:xfrm>
            <a:off x="4876800" y="5334000"/>
            <a:ext cx="2133600" cy="533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S"/>
          </a:p>
        </p:txBody>
      </p:sp>
      <p:sp>
        <p:nvSpPr>
          <p:cNvPr id="6" name="5 CuadroTexto"/>
          <p:cNvSpPr txBox="1"/>
          <p:nvPr/>
        </p:nvSpPr>
        <p:spPr>
          <a:xfrm>
            <a:off x="3962400" y="6096000"/>
            <a:ext cx="4191000" cy="369332"/>
          </a:xfrm>
          <a:prstGeom prst="rect">
            <a:avLst/>
          </a:prstGeom>
          <a:noFill/>
        </p:spPr>
        <p:txBody>
          <a:bodyPr wrap="square" rtlCol="0">
            <a:spAutoFit/>
          </a:bodyPr>
          <a:lstStyle/>
          <a:p>
            <a:pPr algn="ctr"/>
            <a:r>
              <a:rPr lang="es-US" dirty="0" smtClean="0">
                <a:latin typeface="Arial Black" pitchFamily="34" charset="0"/>
              </a:rPr>
              <a:t>Mejor Índice de Localización</a:t>
            </a:r>
            <a:endParaRPr lang="es-US" dirty="0">
              <a:latin typeface="Arial Black" pitchFamily="34" charset="0"/>
            </a:endParaRPr>
          </a:p>
        </p:txBody>
      </p:sp>
      <p:cxnSp>
        <p:nvCxnSpPr>
          <p:cNvPr id="8" name="7 Conector recto de flecha"/>
          <p:cNvCxnSpPr>
            <a:endCxn id="5" idx="4"/>
          </p:cNvCxnSpPr>
          <p:nvPr/>
        </p:nvCxnSpPr>
        <p:spPr>
          <a:xfrm flipV="1">
            <a:off x="5638800" y="5867400"/>
            <a:ext cx="304800" cy="2286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838200"/>
            <a:ext cx="8229600" cy="4525963"/>
          </a:xfrm>
        </p:spPr>
        <p:txBody>
          <a:bodyPr>
            <a:normAutofit fontScale="85000" lnSpcReduction="20000"/>
          </a:bodyPr>
          <a:lstStyle/>
          <a:p>
            <a:pPr algn="just"/>
            <a:r>
              <a:rPr lang="es-US" dirty="0" smtClean="0">
                <a:latin typeface="Arial Black" pitchFamily="34" charset="0"/>
              </a:rPr>
              <a:t>Las decisiones de orden estratégico deben ser abordadas por las organizaciones desde un enfoque sistémico, que parte en éste caso, por la conformación de un grupo interdisciplinar encargado del proyecto de localización.</a:t>
            </a:r>
          </a:p>
          <a:p>
            <a:pPr algn="just"/>
            <a:endParaRPr lang="es-US" dirty="0" smtClean="0">
              <a:latin typeface="Arial Black" pitchFamily="34" charset="0"/>
            </a:endParaRPr>
          </a:p>
          <a:p>
            <a:pPr algn="just"/>
            <a:r>
              <a:rPr lang="es-US" dirty="0" smtClean="0">
                <a:latin typeface="Arial Black" pitchFamily="34" charset="0"/>
              </a:rPr>
              <a:t>Este grupo </a:t>
            </a:r>
            <a:r>
              <a:rPr lang="es-US" i="1" dirty="0" smtClean="0">
                <a:latin typeface="Arial Black" pitchFamily="34" charset="0"/>
              </a:rPr>
              <a:t>interdisciplinar</a:t>
            </a:r>
            <a:r>
              <a:rPr lang="es-US" dirty="0" smtClean="0">
                <a:latin typeface="Arial Black" pitchFamily="34" charset="0"/>
              </a:rPr>
              <a:t> deberá tener las competencias para abordar el proyecto con el alcance propio de los siguientes tópicos:</a:t>
            </a:r>
          </a:p>
          <a:p>
            <a:pPr algn="just"/>
            <a:endParaRPr lang="es-US" dirty="0">
              <a:latin typeface="Arial Black"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81000" y="838200"/>
            <a:ext cx="8229600" cy="4648200"/>
          </a:xfrm>
        </p:spPr>
        <p:txBody>
          <a:bodyPr>
            <a:normAutofit fontScale="47500" lnSpcReduction="20000"/>
          </a:bodyPr>
          <a:lstStyle/>
          <a:p>
            <a:pPr algn="just">
              <a:buFont typeface="Wingdings" pitchFamily="2" charset="2"/>
              <a:buChar char="ü"/>
            </a:pPr>
            <a:r>
              <a:rPr lang="es-US" dirty="0" smtClean="0">
                <a:latin typeface="Arial Black" pitchFamily="34" charset="0"/>
              </a:rPr>
              <a:t>Conformación de los elementos críticos de mercados: Volumen, localización geográfica, precios, competencia, calidad requerida, y el análisis, evaluación y selección de la tecnología apropiada.</a:t>
            </a:r>
          </a:p>
          <a:p>
            <a:pPr algn="just">
              <a:buFont typeface="Wingdings" pitchFamily="2" charset="2"/>
              <a:buChar char="ü"/>
            </a:pPr>
            <a:endParaRPr lang="es-US" dirty="0" smtClean="0">
              <a:latin typeface="Arial Black" pitchFamily="34" charset="0"/>
            </a:endParaRPr>
          </a:p>
          <a:p>
            <a:pPr algn="just">
              <a:buFont typeface="Wingdings" pitchFamily="2" charset="2"/>
              <a:buChar char="ü"/>
            </a:pPr>
            <a:r>
              <a:rPr lang="es-US" dirty="0" smtClean="0">
                <a:latin typeface="Arial Black" pitchFamily="34" charset="0"/>
              </a:rPr>
              <a:t>Desarrollo de la logística del proyecto, estimación de capital, elementos de costos, distribución, fletes, costo de mano de obra, servicios.</a:t>
            </a:r>
          </a:p>
          <a:p>
            <a:pPr algn="just">
              <a:buFont typeface="Wingdings" pitchFamily="2" charset="2"/>
              <a:buChar char="ü"/>
            </a:pPr>
            <a:endParaRPr lang="es-US" dirty="0" smtClean="0">
              <a:latin typeface="Arial Black" pitchFamily="34" charset="0"/>
            </a:endParaRPr>
          </a:p>
          <a:p>
            <a:pPr algn="just">
              <a:buFont typeface="Wingdings" pitchFamily="2" charset="2"/>
              <a:buChar char="ü"/>
            </a:pPr>
            <a:r>
              <a:rPr lang="es-US" dirty="0" smtClean="0">
                <a:latin typeface="Arial Black" pitchFamily="34" charset="0"/>
              </a:rPr>
              <a:t>Análisis y selección de localización, en función de aspectos técnicos de mercado.</a:t>
            </a:r>
          </a:p>
          <a:p>
            <a:pPr algn="just">
              <a:buFont typeface="Wingdings" pitchFamily="2" charset="2"/>
              <a:buChar char="ü"/>
            </a:pPr>
            <a:endParaRPr lang="es-US" dirty="0" smtClean="0">
              <a:latin typeface="Arial Black" pitchFamily="34" charset="0"/>
            </a:endParaRPr>
          </a:p>
          <a:p>
            <a:pPr algn="just">
              <a:buFont typeface="Wingdings" pitchFamily="2" charset="2"/>
              <a:buChar char="ü"/>
            </a:pPr>
            <a:r>
              <a:rPr lang="es-US" dirty="0" smtClean="0">
                <a:latin typeface="Arial Black" pitchFamily="34" charset="0"/>
              </a:rPr>
              <a:t>Evaluación económica y justificación del proyecto.</a:t>
            </a:r>
          </a:p>
          <a:p>
            <a:pPr algn="just">
              <a:buFont typeface="Wingdings" pitchFamily="2" charset="2"/>
              <a:buChar char="ü"/>
            </a:pPr>
            <a:endParaRPr lang="es-US" dirty="0" smtClean="0">
              <a:latin typeface="Arial Black" pitchFamily="34" charset="0"/>
            </a:endParaRPr>
          </a:p>
          <a:p>
            <a:pPr algn="just">
              <a:buFont typeface="Wingdings" pitchFamily="2" charset="2"/>
              <a:buChar char="ü"/>
            </a:pPr>
            <a:r>
              <a:rPr lang="es-US" dirty="0" smtClean="0">
                <a:latin typeface="Arial Black" pitchFamily="34" charset="0"/>
              </a:rPr>
              <a:t>Definición de actividades, programas para la organización del proyecto y su ejecución.</a:t>
            </a:r>
          </a:p>
          <a:p>
            <a:pPr algn="just">
              <a:buFont typeface="Wingdings" pitchFamily="2" charset="2"/>
              <a:buChar char="ü"/>
            </a:pPr>
            <a:endParaRPr lang="es-US" dirty="0" smtClean="0">
              <a:latin typeface="Arial Black" pitchFamily="34" charset="0"/>
            </a:endParaRPr>
          </a:p>
          <a:p>
            <a:pPr algn="just">
              <a:buFont typeface="Wingdings" pitchFamily="2" charset="2"/>
              <a:buChar char="ü"/>
            </a:pPr>
            <a:r>
              <a:rPr lang="es-US" dirty="0" smtClean="0">
                <a:latin typeface="Arial Black" pitchFamily="34" charset="0"/>
              </a:rPr>
              <a:t>Ingeniería de proceso, Ingeniería de detalle, compra de equipo, construcción e instalación, pruebas mecánicas, arranque.</a:t>
            </a:r>
          </a:p>
          <a:p>
            <a:pPr algn="just">
              <a:buFont typeface="Wingdings" pitchFamily="2" charset="2"/>
              <a:buChar char="ü"/>
            </a:pPr>
            <a:endParaRPr lang="es-US" dirty="0" smtClean="0">
              <a:latin typeface="Arial Black" pitchFamily="34" charset="0"/>
            </a:endParaRPr>
          </a:p>
          <a:p>
            <a:pPr algn="just">
              <a:buFont typeface="Wingdings" pitchFamily="2" charset="2"/>
              <a:buChar char="ü"/>
            </a:pPr>
            <a:r>
              <a:rPr lang="es-US" dirty="0" smtClean="0">
                <a:latin typeface="Arial Black" pitchFamily="34" charset="0"/>
              </a:rPr>
              <a:t>Planeación de actividades acordes con la filosofía de mejoramiento continuo.</a:t>
            </a:r>
          </a:p>
          <a:p>
            <a:pPr algn="just">
              <a:buFont typeface="Wingdings" pitchFamily="2" charset="2"/>
              <a:buChar char="ü"/>
            </a:pPr>
            <a:endParaRPr lang="es-US" dirty="0">
              <a:latin typeface="Arial Black"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81000" y="762000"/>
            <a:ext cx="8229600" cy="5334000"/>
          </a:xfrm>
        </p:spPr>
        <p:txBody>
          <a:bodyPr>
            <a:normAutofit fontScale="62500" lnSpcReduction="20000"/>
          </a:bodyPr>
          <a:lstStyle/>
          <a:p>
            <a:pPr marL="514350" indent="-514350" algn="just">
              <a:buNone/>
            </a:pPr>
            <a:r>
              <a:rPr lang="es-US" dirty="0" smtClean="0">
                <a:latin typeface="Arial Black" pitchFamily="34" charset="0"/>
              </a:rPr>
              <a:t>	En el estudio de localización se involucran dos aspectos diferentes:</a:t>
            </a:r>
          </a:p>
          <a:p>
            <a:pPr marL="514350" indent="-514350" algn="just">
              <a:buFont typeface="Wingdings" pitchFamily="2" charset="2"/>
              <a:buChar char="ü"/>
            </a:pPr>
            <a:endParaRPr lang="es-US" dirty="0" smtClean="0">
              <a:latin typeface="Arial Black" pitchFamily="34" charset="0"/>
            </a:endParaRPr>
          </a:p>
          <a:p>
            <a:pPr marL="514350" indent="-514350" algn="just">
              <a:buFont typeface="Wingdings" pitchFamily="2" charset="2"/>
              <a:buChar char="ü"/>
            </a:pPr>
            <a:r>
              <a:rPr lang="es-US" b="1" dirty="0" err="1" smtClean="0">
                <a:latin typeface="Arial Black" pitchFamily="34" charset="0"/>
              </a:rPr>
              <a:t>Macrolocalización</a:t>
            </a:r>
            <a:r>
              <a:rPr lang="es-US" dirty="0" smtClean="0">
                <a:latin typeface="Arial Black" pitchFamily="34" charset="0"/>
              </a:rPr>
              <a:t>: Es decir, la selección de la región o zona más adecuada, evaluando las regiones que preliminarmente presenten ciertos atractivos para la industria que se trate.</a:t>
            </a:r>
          </a:p>
          <a:p>
            <a:pPr marL="514350" indent="-514350" algn="just">
              <a:buFont typeface="Wingdings" pitchFamily="2" charset="2"/>
              <a:buChar char="ü"/>
            </a:pPr>
            <a:endParaRPr lang="es-US" b="1" dirty="0" smtClean="0">
              <a:latin typeface="Arial Black" pitchFamily="34" charset="0"/>
            </a:endParaRPr>
          </a:p>
          <a:p>
            <a:pPr marL="514350" indent="-514350" algn="just">
              <a:buFont typeface="Wingdings" pitchFamily="2" charset="2"/>
              <a:buChar char="ü"/>
            </a:pPr>
            <a:r>
              <a:rPr lang="es-US" b="1" dirty="0" err="1" smtClean="0">
                <a:latin typeface="Arial Black" pitchFamily="34" charset="0"/>
              </a:rPr>
              <a:t>Microlocalización</a:t>
            </a:r>
            <a:r>
              <a:rPr lang="es-US" b="1" dirty="0" smtClean="0">
                <a:latin typeface="Arial Black" pitchFamily="34" charset="0"/>
              </a:rPr>
              <a:t>: </a:t>
            </a:r>
            <a:r>
              <a:rPr lang="es-US" dirty="0" smtClean="0">
                <a:latin typeface="Arial Black" pitchFamily="34" charset="0"/>
              </a:rPr>
              <a:t>Es decir, la selección específica del sitio o terreno que se encuentra en la región que ha sido evaluada como la más conveniente.</a:t>
            </a:r>
          </a:p>
          <a:p>
            <a:pPr marL="514350" indent="-514350" algn="just">
              <a:buFont typeface="Wingdings" pitchFamily="2" charset="2"/>
              <a:buChar char="ü"/>
            </a:pPr>
            <a:endParaRPr lang="es-US" dirty="0" smtClean="0">
              <a:latin typeface="Arial Black" pitchFamily="34" charset="0"/>
            </a:endParaRPr>
          </a:p>
          <a:p>
            <a:pPr marL="514350" indent="-514350" algn="just">
              <a:buNone/>
            </a:pPr>
            <a:r>
              <a:rPr lang="es-US" dirty="0" smtClean="0">
                <a:latin typeface="Arial Black" pitchFamily="34" charset="0"/>
              </a:rPr>
              <a:t>	En ambos casos el procedimiento de análisis de localización abordará las fases de:</a:t>
            </a:r>
          </a:p>
          <a:p>
            <a:pPr marL="514350" indent="-514350" algn="just">
              <a:buFont typeface="Wingdings" pitchFamily="2" charset="2"/>
              <a:buChar char="ü"/>
            </a:pPr>
            <a:endParaRPr lang="es-US" i="1" dirty="0" smtClean="0">
              <a:latin typeface="Arial Black" pitchFamily="34" charset="0"/>
            </a:endParaRPr>
          </a:p>
          <a:p>
            <a:pPr marL="914400" lvl="1" indent="-514350" algn="just">
              <a:buFont typeface="Wingdings" pitchFamily="2" charset="2"/>
              <a:buChar char="ü"/>
            </a:pPr>
            <a:r>
              <a:rPr lang="es-US" i="1" dirty="0" smtClean="0">
                <a:latin typeface="Arial Black" pitchFamily="34" charset="0"/>
              </a:rPr>
              <a:t>Análisis preliminar.</a:t>
            </a:r>
            <a:endParaRPr lang="es-US" dirty="0" smtClean="0">
              <a:latin typeface="Arial Black" pitchFamily="34" charset="0"/>
            </a:endParaRPr>
          </a:p>
          <a:p>
            <a:pPr marL="914400" lvl="1" indent="-514350" algn="just">
              <a:buFont typeface="Wingdings" pitchFamily="2" charset="2"/>
              <a:buChar char="ü"/>
            </a:pPr>
            <a:r>
              <a:rPr lang="es-US" i="1" dirty="0" smtClean="0">
                <a:latin typeface="Arial Black" pitchFamily="34" charset="0"/>
              </a:rPr>
              <a:t>Búsqueda de alternativas de localización.</a:t>
            </a:r>
            <a:endParaRPr lang="es-US" dirty="0" smtClean="0">
              <a:latin typeface="Arial Black" pitchFamily="34" charset="0"/>
            </a:endParaRPr>
          </a:p>
          <a:p>
            <a:pPr marL="914400" lvl="1" indent="-514350" algn="just">
              <a:buFont typeface="Wingdings" pitchFamily="2" charset="2"/>
              <a:buChar char="ü"/>
            </a:pPr>
            <a:r>
              <a:rPr lang="es-US" i="1" dirty="0" smtClean="0">
                <a:latin typeface="Arial Black" pitchFamily="34" charset="0"/>
              </a:rPr>
              <a:t>Evaluación de alternativas.</a:t>
            </a:r>
            <a:endParaRPr lang="es-US" dirty="0" smtClean="0">
              <a:latin typeface="Arial Black" pitchFamily="34" charset="0"/>
            </a:endParaRPr>
          </a:p>
          <a:p>
            <a:pPr marL="914400" lvl="1" indent="-514350" algn="just">
              <a:buFont typeface="Wingdings" pitchFamily="2" charset="2"/>
              <a:buChar char="ü"/>
            </a:pPr>
            <a:r>
              <a:rPr lang="es-US" i="1" dirty="0" smtClean="0">
                <a:latin typeface="Arial Black" pitchFamily="34" charset="0"/>
              </a:rPr>
              <a:t>Selección de localización.</a:t>
            </a:r>
            <a:endParaRPr lang="es-US" dirty="0" smtClean="0">
              <a:latin typeface="Arial Black" pitchFamily="34" charset="0"/>
            </a:endParaRPr>
          </a:p>
          <a:p>
            <a:pPr marL="514350" indent="-514350" algn="just">
              <a:buFont typeface="Wingdings" pitchFamily="2" charset="2"/>
              <a:buChar char="ü"/>
            </a:pPr>
            <a:endParaRPr lang="es-US" dirty="0">
              <a:latin typeface="Arial Black"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S" dirty="0" smtClean="0">
                <a:latin typeface="Arial Black" pitchFamily="34" charset="0"/>
              </a:rPr>
              <a:t>Método Brown &amp; Gibson</a:t>
            </a:r>
            <a:endParaRPr lang="es-US" dirty="0">
              <a:latin typeface="Arial Black" pitchFamily="34" charset="0"/>
            </a:endParaRPr>
          </a:p>
        </p:txBody>
      </p:sp>
      <p:sp>
        <p:nvSpPr>
          <p:cNvPr id="3" name="2 Marcador de contenido"/>
          <p:cNvSpPr>
            <a:spLocks noGrp="1"/>
          </p:cNvSpPr>
          <p:nvPr>
            <p:ph idx="1"/>
          </p:nvPr>
        </p:nvSpPr>
        <p:spPr/>
        <p:txBody>
          <a:bodyPr>
            <a:normAutofit fontScale="70000" lnSpcReduction="20000"/>
          </a:bodyPr>
          <a:lstStyle/>
          <a:p>
            <a:pPr algn="just"/>
            <a:r>
              <a:rPr lang="es-US" b="1" dirty="0" smtClean="0">
                <a:solidFill>
                  <a:srgbClr val="FF0000"/>
                </a:solidFill>
                <a:latin typeface="Arial Black" pitchFamily="34" charset="0"/>
              </a:rPr>
              <a:t>Factores críticos:</a:t>
            </a:r>
            <a:r>
              <a:rPr lang="es-US" b="1" dirty="0" smtClean="0">
                <a:latin typeface="Arial Black" pitchFamily="34" charset="0"/>
              </a:rPr>
              <a:t> </a:t>
            </a:r>
            <a:r>
              <a:rPr lang="es-US" dirty="0" smtClean="0">
                <a:latin typeface="Arial Black" pitchFamily="34" charset="0"/>
              </a:rPr>
              <a:t>Son factores claves para el funcionamiento de organización. Su calificación es binaria, es decir, 1 o 0. En caso de que uno de los </a:t>
            </a:r>
            <a:r>
              <a:rPr lang="es-US" dirty="0" err="1" smtClean="0">
                <a:latin typeface="Arial Black" pitchFamily="34" charset="0"/>
              </a:rPr>
              <a:t>subfactores</a:t>
            </a:r>
            <a:r>
              <a:rPr lang="es-US" dirty="0" smtClean="0">
                <a:latin typeface="Arial Black" pitchFamily="34" charset="0"/>
              </a:rPr>
              <a:t> sea calificado como 0 el resultado del factor crítico total de la zona será igual a 0.y se clasifican en:</a:t>
            </a:r>
          </a:p>
          <a:p>
            <a:pPr algn="just"/>
            <a:endParaRPr lang="es-US" dirty="0" smtClean="0">
              <a:latin typeface="Arial Black" pitchFamily="34" charset="0"/>
            </a:endParaRPr>
          </a:p>
          <a:p>
            <a:pPr algn="just"/>
            <a:r>
              <a:rPr lang="es-US" dirty="0" smtClean="0">
                <a:latin typeface="Arial Black" pitchFamily="34" charset="0"/>
              </a:rPr>
              <a:t>Energía eléctrica</a:t>
            </a:r>
          </a:p>
          <a:p>
            <a:pPr algn="just"/>
            <a:r>
              <a:rPr lang="es-US" dirty="0" smtClean="0">
                <a:latin typeface="Arial Black" pitchFamily="34" charset="0"/>
              </a:rPr>
              <a:t>Mano de obra</a:t>
            </a:r>
          </a:p>
          <a:p>
            <a:pPr algn="just"/>
            <a:r>
              <a:rPr lang="es-US" dirty="0" smtClean="0">
                <a:latin typeface="Arial Black" pitchFamily="34" charset="0"/>
              </a:rPr>
              <a:t>Materia prima</a:t>
            </a:r>
          </a:p>
          <a:p>
            <a:pPr algn="just"/>
            <a:r>
              <a:rPr lang="es-US" dirty="0" smtClean="0">
                <a:latin typeface="Arial Black" pitchFamily="34" charset="0"/>
              </a:rPr>
              <a:t>Seguridad</a:t>
            </a:r>
          </a:p>
          <a:p>
            <a:pPr algn="just">
              <a:buNone/>
            </a:pPr>
            <a:endParaRPr lang="es-US" dirty="0" smtClean="0">
              <a:latin typeface="Arial Black" pitchFamily="34" charset="0"/>
            </a:endParaRPr>
          </a:p>
          <a:p>
            <a:pPr algn="ctr">
              <a:buNone/>
            </a:pPr>
            <a:r>
              <a:rPr lang="es-US" sz="2600" dirty="0" smtClean="0">
                <a:latin typeface="Arial Black" pitchFamily="34" charset="0"/>
              </a:rPr>
              <a:t>FC = Energía * Mano de Obra * Materia Prima * Seguridad</a:t>
            </a:r>
            <a:endParaRPr lang="es-US" sz="2600" dirty="0">
              <a:latin typeface="Arial Black"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S" dirty="0" smtClean="0">
                <a:latin typeface="Arial Black" pitchFamily="34" charset="0"/>
              </a:rPr>
              <a:t>Método Brown &amp; Gibson</a:t>
            </a:r>
            <a:endParaRPr lang="es-US" dirty="0">
              <a:latin typeface="Arial Black" pitchFamily="34" charset="0"/>
            </a:endParaRPr>
          </a:p>
        </p:txBody>
      </p:sp>
      <p:sp>
        <p:nvSpPr>
          <p:cNvPr id="3" name="2 Marcador de contenido"/>
          <p:cNvSpPr>
            <a:spLocks noGrp="1"/>
          </p:cNvSpPr>
          <p:nvPr>
            <p:ph idx="1"/>
          </p:nvPr>
        </p:nvSpPr>
        <p:spPr/>
        <p:txBody>
          <a:bodyPr>
            <a:normAutofit fontScale="92500" lnSpcReduction="20000"/>
          </a:bodyPr>
          <a:lstStyle/>
          <a:p>
            <a:pPr algn="just">
              <a:buNone/>
            </a:pPr>
            <a:r>
              <a:rPr lang="es-US" b="1" dirty="0" smtClean="0">
                <a:latin typeface="Arial Black" pitchFamily="34" charset="0"/>
              </a:rPr>
              <a:t>	</a:t>
            </a:r>
            <a:r>
              <a:rPr lang="es-US" b="1" dirty="0" smtClean="0">
                <a:solidFill>
                  <a:srgbClr val="FF0000"/>
                </a:solidFill>
                <a:latin typeface="Arial Black" pitchFamily="34" charset="0"/>
              </a:rPr>
              <a:t>Factores Objetivos:</a:t>
            </a:r>
            <a:r>
              <a:rPr lang="es-US" b="1" dirty="0" smtClean="0">
                <a:latin typeface="Arial Black" pitchFamily="34" charset="0"/>
              </a:rPr>
              <a:t> </a:t>
            </a:r>
            <a:r>
              <a:rPr lang="es-US" dirty="0" smtClean="0">
                <a:latin typeface="Arial Black" pitchFamily="34" charset="0"/>
              </a:rPr>
              <a:t>Son los costos mensuales o anuales más importantes ocasionados al establecerse una industria y se clasifican en:</a:t>
            </a:r>
          </a:p>
          <a:p>
            <a:pPr algn="just">
              <a:buNone/>
            </a:pPr>
            <a:endParaRPr lang="es-US" dirty="0" smtClean="0">
              <a:latin typeface="Arial Black" pitchFamily="34" charset="0"/>
            </a:endParaRPr>
          </a:p>
          <a:p>
            <a:r>
              <a:rPr lang="es-US" dirty="0" smtClean="0">
                <a:latin typeface="Arial Black" pitchFamily="34" charset="0"/>
              </a:rPr>
              <a:t>Costo del lote</a:t>
            </a:r>
          </a:p>
          <a:p>
            <a:r>
              <a:rPr lang="es-US" dirty="0" smtClean="0">
                <a:latin typeface="Arial Black" pitchFamily="34" charset="0"/>
              </a:rPr>
              <a:t>Costo de mantenimiento</a:t>
            </a:r>
          </a:p>
          <a:p>
            <a:r>
              <a:rPr lang="es-US" dirty="0" smtClean="0">
                <a:latin typeface="Arial Black" pitchFamily="34" charset="0"/>
              </a:rPr>
              <a:t>Costo de construcción</a:t>
            </a:r>
          </a:p>
          <a:p>
            <a:r>
              <a:rPr lang="es-US" dirty="0" smtClean="0">
                <a:latin typeface="Arial Black" pitchFamily="34" charset="0"/>
              </a:rPr>
              <a:t>Costo de materia prima</a:t>
            </a:r>
            <a:endParaRPr lang="es-US" dirty="0">
              <a:latin typeface="Arial Black"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S" dirty="0" smtClean="0">
                <a:latin typeface="Arial Black" pitchFamily="34" charset="0"/>
              </a:rPr>
              <a:t>Método Brown &amp; Gibson</a:t>
            </a:r>
            <a:endParaRPr lang="es-US" dirty="0">
              <a:latin typeface="Arial Black" pitchFamily="34" charset="0"/>
            </a:endParaRPr>
          </a:p>
        </p:txBody>
      </p:sp>
      <p:sp>
        <p:nvSpPr>
          <p:cNvPr id="3" name="2 Marcador de contenido"/>
          <p:cNvSpPr>
            <a:spLocks noGrp="1"/>
          </p:cNvSpPr>
          <p:nvPr>
            <p:ph idx="1"/>
          </p:nvPr>
        </p:nvSpPr>
        <p:spPr>
          <a:xfrm>
            <a:off x="457200" y="1371600"/>
            <a:ext cx="8229600" cy="4754563"/>
          </a:xfrm>
        </p:spPr>
        <p:txBody>
          <a:bodyPr>
            <a:normAutofit fontScale="62500" lnSpcReduction="20000"/>
          </a:bodyPr>
          <a:lstStyle/>
          <a:p>
            <a:pPr algn="just">
              <a:buNone/>
            </a:pPr>
            <a:r>
              <a:rPr lang="es-US" b="1" dirty="0" smtClean="0">
                <a:latin typeface="Arial Black" pitchFamily="34" charset="0"/>
              </a:rPr>
              <a:t>	</a:t>
            </a:r>
            <a:r>
              <a:rPr lang="es-US" b="1" dirty="0" smtClean="0">
                <a:solidFill>
                  <a:srgbClr val="FF0000"/>
                </a:solidFill>
                <a:latin typeface="Arial Black" pitchFamily="34" charset="0"/>
              </a:rPr>
              <a:t>Factores Subjetivos:</a:t>
            </a:r>
            <a:r>
              <a:rPr lang="es-US" b="1" dirty="0" smtClean="0">
                <a:latin typeface="Arial Black" pitchFamily="34" charset="0"/>
              </a:rPr>
              <a:t> </a:t>
            </a:r>
            <a:r>
              <a:rPr lang="es-US" dirty="0" smtClean="0">
                <a:latin typeface="Arial Black" pitchFamily="34" charset="0"/>
              </a:rPr>
              <a:t>Estos son los factores de tipo cualitativo, pero que afectan significativamente el funcionamiento de la empresa. Su calificación se da en porcentaje (%) y se clasifican en:</a:t>
            </a:r>
          </a:p>
          <a:p>
            <a:pPr algn="just">
              <a:buNone/>
            </a:pPr>
            <a:endParaRPr lang="es-US" dirty="0" smtClean="0">
              <a:latin typeface="Arial Black" pitchFamily="34" charset="0"/>
            </a:endParaRPr>
          </a:p>
          <a:p>
            <a:r>
              <a:rPr lang="es-US" dirty="0" smtClean="0">
                <a:latin typeface="Arial Black" pitchFamily="34" charset="0"/>
              </a:rPr>
              <a:t>Impacto ambiental</a:t>
            </a:r>
          </a:p>
          <a:p>
            <a:r>
              <a:rPr lang="es-US" dirty="0" smtClean="0">
                <a:latin typeface="Arial Black" pitchFamily="34" charset="0"/>
              </a:rPr>
              <a:t>Clima social</a:t>
            </a:r>
          </a:p>
          <a:p>
            <a:r>
              <a:rPr lang="es-US" dirty="0" smtClean="0">
                <a:latin typeface="Arial Black" pitchFamily="34" charset="0"/>
              </a:rPr>
              <a:t>Servicios comunitarios</a:t>
            </a:r>
          </a:p>
          <a:p>
            <a:pPr lvl="1"/>
            <a:r>
              <a:rPr lang="es-US" dirty="0" smtClean="0">
                <a:latin typeface="Arial Black" pitchFamily="34" charset="0"/>
              </a:rPr>
              <a:t>Hospitales</a:t>
            </a:r>
          </a:p>
          <a:p>
            <a:pPr lvl="1"/>
            <a:r>
              <a:rPr lang="es-US" dirty="0" smtClean="0">
                <a:latin typeface="Arial Black" pitchFamily="34" charset="0"/>
              </a:rPr>
              <a:t>Bomberos</a:t>
            </a:r>
          </a:p>
          <a:p>
            <a:pPr lvl="1"/>
            <a:r>
              <a:rPr lang="es-US" dirty="0" smtClean="0">
                <a:latin typeface="Arial Black" pitchFamily="34" charset="0"/>
              </a:rPr>
              <a:t>Policía</a:t>
            </a:r>
          </a:p>
          <a:p>
            <a:pPr lvl="1"/>
            <a:r>
              <a:rPr lang="es-US" dirty="0" smtClean="0">
                <a:latin typeface="Arial Black" pitchFamily="34" charset="0"/>
              </a:rPr>
              <a:t>Zonas de recreación</a:t>
            </a:r>
          </a:p>
          <a:p>
            <a:pPr lvl="1"/>
            <a:r>
              <a:rPr lang="es-US" dirty="0" smtClean="0">
                <a:latin typeface="Arial Black" pitchFamily="34" charset="0"/>
              </a:rPr>
              <a:t>Instituciones educativas</a:t>
            </a:r>
          </a:p>
          <a:p>
            <a:r>
              <a:rPr lang="es-US" dirty="0" smtClean="0">
                <a:latin typeface="Arial Black" pitchFamily="34" charset="0"/>
              </a:rPr>
              <a:t>Transporte</a:t>
            </a:r>
          </a:p>
          <a:p>
            <a:r>
              <a:rPr lang="es-US" dirty="0" smtClean="0">
                <a:latin typeface="Arial Black" pitchFamily="34" charset="0"/>
              </a:rPr>
              <a:t>Competencia</a:t>
            </a:r>
          </a:p>
          <a:p>
            <a:r>
              <a:rPr lang="es-US" dirty="0" smtClean="0">
                <a:latin typeface="Arial Black" pitchFamily="34" charset="0"/>
              </a:rPr>
              <a:t>Actitud de la comunidad</a:t>
            </a:r>
            <a:endParaRPr lang="es-US" dirty="0">
              <a:latin typeface="Arial Black"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3886200" y="457200"/>
            <a:ext cx="5257800" cy="152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S"/>
          </a:p>
        </p:txBody>
      </p:sp>
      <p:sp>
        <p:nvSpPr>
          <p:cNvPr id="8" name="7 Rectángulo"/>
          <p:cNvSpPr/>
          <p:nvPr/>
        </p:nvSpPr>
        <p:spPr>
          <a:xfrm>
            <a:off x="0" y="304800"/>
            <a:ext cx="3966214" cy="400110"/>
          </a:xfrm>
          <a:prstGeom prst="rect">
            <a:avLst/>
          </a:prstGeom>
          <a:noFill/>
        </p:spPr>
        <p:txBody>
          <a:bodyPr wrap="none" lIns="91440" tIns="45720" rIns="91440" bIns="45720">
            <a:spAutoFit/>
          </a:bodyPr>
          <a:lstStyle/>
          <a:p>
            <a:pPr algn="ctr"/>
            <a:r>
              <a:rPr lang="es-ES" sz="20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Localización de Almacenes</a:t>
            </a:r>
            <a:endParaRPr lang="es-ES" sz="20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18434" name="AutoShape 2" descr="Brújula con mapa GPS for Android - APK Download"/>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US"/>
          </a:p>
        </p:txBody>
      </p:sp>
      <p:sp>
        <p:nvSpPr>
          <p:cNvPr id="32777" name="Rectangle 9"/>
          <p:cNvSpPr>
            <a:spLocks noChangeArrowheads="1"/>
          </p:cNvSpPr>
          <p:nvPr/>
        </p:nvSpPr>
        <p:spPr bwMode="auto">
          <a:xfrm>
            <a:off x="228600" y="1066800"/>
            <a:ext cx="8610600" cy="44935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AR" sz="3600" b="1" i="0" u="none" strike="noStrike" cap="none" normalizeH="0" baseline="0" dirty="0" smtClean="0">
                <a:ln>
                  <a:noFill/>
                </a:ln>
                <a:solidFill>
                  <a:schemeClr val="tx1"/>
                </a:solidFill>
                <a:effectLst/>
                <a:latin typeface="Arial Black" pitchFamily="34" charset="0"/>
                <a:ea typeface="Calibri" pitchFamily="34" charset="0"/>
                <a:cs typeface="Times New Roman" pitchFamily="18" charset="0"/>
              </a:rPr>
              <a:t>Método Brown y Gibson</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s-AR" sz="700" b="0" i="0" u="none" strike="noStrike" cap="none" normalizeH="0" baseline="0" dirty="0" smtClean="0">
              <a:ln>
                <a:noFill/>
              </a:ln>
              <a:solidFill>
                <a:schemeClr val="tx1"/>
              </a:solidFill>
              <a:effectLst/>
              <a:latin typeface="Arial Black"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AR" sz="2800" b="0" i="0" u="none" strike="noStrike" cap="none" normalizeH="0" baseline="0" dirty="0" smtClean="0">
                <a:ln>
                  <a:noFill/>
                </a:ln>
                <a:solidFill>
                  <a:schemeClr val="tx1"/>
                </a:solidFill>
                <a:effectLst/>
                <a:latin typeface="Arial Black" pitchFamily="34" charset="0"/>
                <a:ea typeface="Calibri" pitchFamily="34" charset="0"/>
                <a:cs typeface="Times New Roman" pitchFamily="18" charset="0"/>
              </a:rPr>
              <a:t>Factores Objetivos – FO</a:t>
            </a:r>
            <a:endParaRPr kumimoji="0" lang="es-AR" sz="700" b="0" i="0" u="none" strike="noStrike" cap="none" normalizeH="0" baseline="0" dirty="0" smtClean="0">
              <a:ln>
                <a:noFill/>
              </a:ln>
              <a:solidFill>
                <a:schemeClr val="tx1"/>
              </a:solidFill>
              <a:effectLst/>
              <a:latin typeface="Arial Black"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AR" sz="2800" b="0" i="0" u="none" strike="noStrike" cap="none" normalizeH="0" baseline="0" dirty="0" smtClean="0">
                <a:ln>
                  <a:noFill/>
                </a:ln>
                <a:solidFill>
                  <a:schemeClr val="tx1"/>
                </a:solidFill>
                <a:effectLst/>
                <a:latin typeface="Arial Black" pitchFamily="34" charset="0"/>
                <a:ea typeface="Calibri" pitchFamily="34" charset="0"/>
                <a:cs typeface="Times New Roman" pitchFamily="18" charset="0"/>
              </a:rPr>
              <a:t>Factores Subjetivos – FS</a:t>
            </a:r>
            <a:endParaRPr kumimoji="0" lang="es-AR" sz="700" b="0" i="0" u="none" strike="noStrike" cap="none" normalizeH="0" baseline="0" dirty="0" smtClean="0">
              <a:ln>
                <a:noFill/>
              </a:ln>
              <a:solidFill>
                <a:schemeClr val="tx1"/>
              </a:solidFill>
              <a:effectLst/>
              <a:latin typeface="Arial Black"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AR" sz="3600" b="0" i="0" u="none" strike="noStrike" cap="none" normalizeH="0" baseline="0" dirty="0" smtClean="0">
              <a:ln>
                <a:noFill/>
              </a:ln>
              <a:solidFill>
                <a:schemeClr val="tx1"/>
              </a:solidFill>
              <a:effectLst/>
              <a:latin typeface="Arial Black"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AR" sz="3600" b="0" i="0" u="none" strike="noStrike" cap="none" normalizeH="0" baseline="0" dirty="0" smtClean="0">
                <a:ln>
                  <a:noFill/>
                </a:ln>
                <a:solidFill>
                  <a:schemeClr val="tx1"/>
                </a:solidFill>
                <a:effectLst/>
                <a:latin typeface="Arial Black" pitchFamily="34" charset="0"/>
                <a:ea typeface="Calibri" pitchFamily="34" charset="0"/>
                <a:cs typeface="Times New Roman" pitchFamily="18" charset="0"/>
              </a:rPr>
              <a:t>Método de 4 etapas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AR" sz="700" b="0" i="0" u="none" strike="noStrike" cap="none" normalizeH="0" baseline="0" dirty="0" smtClean="0">
              <a:ln>
                <a:noFill/>
              </a:ln>
              <a:solidFill>
                <a:schemeClr val="tx1"/>
              </a:solidFill>
              <a:effectLst/>
              <a:latin typeface="Arial Black"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AR" sz="1800" b="0" i="0" u="none" strike="noStrike" cap="none" normalizeH="0" baseline="0" dirty="0" smtClean="0">
                <a:ln>
                  <a:noFill/>
                </a:ln>
                <a:solidFill>
                  <a:schemeClr val="tx1"/>
                </a:solidFill>
                <a:effectLst/>
                <a:latin typeface="Arial Black" pitchFamily="34" charset="0"/>
                <a:ea typeface="Calibri" pitchFamily="34" charset="0"/>
                <a:cs typeface="Times New Roman" pitchFamily="18" charset="0"/>
              </a:rPr>
              <a:t>Asignar el valor relativo a cada FO</a:t>
            </a:r>
            <a:endParaRPr kumimoji="0" lang="es-AR" sz="700" b="0" i="0" u="none" strike="noStrike" cap="none" normalizeH="0" baseline="0" dirty="0" smtClean="0">
              <a:ln>
                <a:noFill/>
              </a:ln>
              <a:solidFill>
                <a:schemeClr val="tx1"/>
              </a:solidFill>
              <a:effectLst/>
              <a:latin typeface="Arial Black"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AR" sz="1800" b="0" i="0" u="none" strike="noStrike" cap="none" normalizeH="0" baseline="0" dirty="0" smtClean="0">
                <a:ln>
                  <a:noFill/>
                </a:ln>
                <a:solidFill>
                  <a:schemeClr val="tx1"/>
                </a:solidFill>
                <a:effectLst/>
                <a:latin typeface="Arial Black" pitchFamily="34" charset="0"/>
                <a:ea typeface="Calibri" pitchFamily="34" charset="0"/>
                <a:cs typeface="Times New Roman" pitchFamily="18" charset="0"/>
              </a:rPr>
              <a:t>Asignar el valor relativo a cada FS</a:t>
            </a:r>
            <a:endParaRPr kumimoji="0" lang="es-AR" sz="700" b="0" i="0" u="none" strike="noStrike" cap="none" normalizeH="0" baseline="0" dirty="0" smtClean="0">
              <a:ln>
                <a:noFill/>
              </a:ln>
              <a:solidFill>
                <a:schemeClr val="tx1"/>
              </a:solidFill>
              <a:effectLst/>
              <a:latin typeface="Arial Black"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AR" sz="1800" b="0" i="0" u="none" strike="noStrike" cap="none" normalizeH="0" baseline="0" dirty="0" smtClean="0">
                <a:ln>
                  <a:noFill/>
                </a:ln>
                <a:solidFill>
                  <a:schemeClr val="tx1"/>
                </a:solidFill>
                <a:effectLst/>
                <a:latin typeface="Arial Black" pitchFamily="34" charset="0"/>
                <a:ea typeface="Calibri" pitchFamily="34" charset="0"/>
                <a:cs typeface="Times New Roman" pitchFamily="18" charset="0"/>
              </a:rPr>
              <a:t>Combinar FO y FS, asignar un MPL (Medida de Preferencia de Localización)</a:t>
            </a:r>
            <a:endParaRPr kumimoji="0" lang="es-AR" sz="700" b="0" i="0" u="none" strike="noStrike" cap="none" normalizeH="0" baseline="0" dirty="0" smtClean="0">
              <a:ln>
                <a:noFill/>
              </a:ln>
              <a:solidFill>
                <a:schemeClr val="tx1"/>
              </a:solidFill>
              <a:effectLst/>
              <a:latin typeface="Arial Black"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AR" sz="1800" b="0" i="0" u="none" strike="noStrike" cap="none" normalizeH="0" baseline="0" dirty="0" smtClean="0">
                <a:ln>
                  <a:noFill/>
                </a:ln>
                <a:solidFill>
                  <a:schemeClr val="tx1"/>
                </a:solidFill>
                <a:effectLst/>
                <a:latin typeface="Arial Black" pitchFamily="34" charset="0"/>
                <a:ea typeface="Calibri" pitchFamily="34" charset="0"/>
                <a:cs typeface="Times New Roman" pitchFamily="18" charset="0"/>
              </a:rPr>
              <a:t>Seleccionar máxima MPL</a:t>
            </a:r>
            <a:endParaRPr kumimoji="0" lang="es-AR" sz="700" b="0" i="0" u="none" strike="noStrike" cap="none" normalizeH="0" baseline="0" dirty="0" smtClean="0">
              <a:ln>
                <a:noFill/>
              </a:ln>
              <a:solidFill>
                <a:schemeClr val="tx1"/>
              </a:solidFill>
              <a:effectLst/>
              <a:latin typeface="Arial Black"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AR" sz="1800" b="0" i="0" u="none" strike="noStrike" cap="none" normalizeH="0" baseline="0" dirty="0" smtClean="0">
              <a:ln>
                <a:noFill/>
              </a:ln>
              <a:solidFill>
                <a:schemeClr val="tx1"/>
              </a:solidFill>
              <a:effectLst/>
              <a:latin typeface="Arial Black"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S" dirty="0" smtClean="0">
                <a:latin typeface="Arial Black" pitchFamily="34" charset="0"/>
              </a:rPr>
              <a:t>Factor Preferencial</a:t>
            </a:r>
            <a:endParaRPr lang="es-US" dirty="0">
              <a:latin typeface="Arial Black" pitchFamily="34" charset="0"/>
            </a:endParaRPr>
          </a:p>
        </p:txBody>
      </p:sp>
      <p:sp>
        <p:nvSpPr>
          <p:cNvPr id="3" name="2 Marcador de contenido"/>
          <p:cNvSpPr>
            <a:spLocks noGrp="1"/>
          </p:cNvSpPr>
          <p:nvPr>
            <p:ph idx="1"/>
          </p:nvPr>
        </p:nvSpPr>
        <p:spPr/>
        <p:txBody>
          <a:bodyPr>
            <a:normAutofit lnSpcReduction="10000"/>
          </a:bodyPr>
          <a:lstStyle/>
          <a:p>
            <a:pPr algn="just"/>
            <a:r>
              <a:rPr lang="es-US" dirty="0" smtClean="0">
                <a:latin typeface="Arial Black" pitchFamily="34" charset="0"/>
              </a:rPr>
              <a:t>No más Objetivo es el criterio del </a:t>
            </a:r>
            <a:r>
              <a:rPr lang="es-US" b="1" dirty="0" smtClean="0">
                <a:latin typeface="Arial Black" pitchFamily="34" charset="0"/>
              </a:rPr>
              <a:t>Factor preferencial</a:t>
            </a:r>
            <a:r>
              <a:rPr lang="es-US" dirty="0" smtClean="0">
                <a:latin typeface="Arial Black" pitchFamily="34" charset="0"/>
              </a:rPr>
              <a:t>, que basa la selección en la preferencia personal de quién debe decidir (ni siquiera del analista). Así, el deseo de vivir en un Lugar determinado puede relegar en prioridad a los </a:t>
            </a:r>
            <a:r>
              <a:rPr lang="es-US" b="1" dirty="0" smtClean="0">
                <a:latin typeface="Arial Black" pitchFamily="34" charset="0"/>
              </a:rPr>
              <a:t>Factores</a:t>
            </a:r>
            <a:r>
              <a:rPr lang="es-US" dirty="0" smtClean="0">
                <a:latin typeface="Arial Black" pitchFamily="34" charset="0"/>
              </a:rPr>
              <a:t> Económicos al adoptar la decisión final.</a:t>
            </a:r>
            <a:endParaRPr lang="es-US" dirty="0">
              <a:latin typeface="Arial Black" pitchFamily="34" charset="0"/>
            </a:endParaRP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468</Words>
  <Application>Microsoft Office PowerPoint</Application>
  <PresentationFormat>Presentación en pantalla (4:3)</PresentationFormat>
  <Paragraphs>97</Paragraphs>
  <Slides>18</Slides>
  <Notes>0</Notes>
  <HiddenSlides>0</HiddenSlides>
  <MMClips>0</MMClips>
  <ScaleCrop>false</ScaleCrop>
  <HeadingPairs>
    <vt:vector size="4" baseType="variant">
      <vt:variant>
        <vt:lpstr>Tema</vt:lpstr>
      </vt:variant>
      <vt:variant>
        <vt:i4>1</vt:i4>
      </vt:variant>
      <vt:variant>
        <vt:lpstr>Títulos de diapositiva</vt:lpstr>
      </vt:variant>
      <vt:variant>
        <vt:i4>18</vt:i4>
      </vt:variant>
    </vt:vector>
  </HeadingPairs>
  <TitlesOfParts>
    <vt:vector size="19" baseType="lpstr">
      <vt:lpstr>Tema de Office</vt:lpstr>
      <vt:lpstr>Método Brown &amp; Gibson</vt:lpstr>
      <vt:lpstr>Diapositiva 2</vt:lpstr>
      <vt:lpstr>Diapositiva 3</vt:lpstr>
      <vt:lpstr>Diapositiva 4</vt:lpstr>
      <vt:lpstr>Método Brown &amp; Gibson</vt:lpstr>
      <vt:lpstr>Método Brown &amp; Gibson</vt:lpstr>
      <vt:lpstr>Método Brown &amp; Gibson</vt:lpstr>
      <vt:lpstr>Diapositiva 8</vt:lpstr>
      <vt:lpstr>Factor Preferencial</vt:lpstr>
      <vt:lpstr>Diapositiva 10</vt:lpstr>
      <vt:lpstr>Diapositiva 11</vt:lpstr>
      <vt:lpstr>Diapositiva 12</vt:lpstr>
      <vt:lpstr>Diapositiva 13</vt:lpstr>
      <vt:lpstr>Diapositiva 14</vt:lpstr>
      <vt:lpstr>Al ser siempre la suma de los FO igual a 1, el valor que asume cada uno de ellos es siempre un término relativo entre las distintas alternativas de localización. El siguiente paso corresponde a la determinación de los Factores subjetivos.  El carácter subjetivo de los factores de orden cualitativo hace necesario asignar una medida de comparación que valore los distintos factores. Por ejemplo: </vt:lpstr>
      <vt:lpstr>Diapositiva 16</vt:lpstr>
      <vt:lpstr>Diapositiva 17</vt:lpstr>
      <vt:lpstr>Diapositiva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Método Brown &amp; Gibson</dc:title>
  <dc:creator>Ricardo Ortega</dc:creator>
  <cp:lastModifiedBy>Ricardo Ortega</cp:lastModifiedBy>
  <cp:revision>1</cp:revision>
  <dcterms:created xsi:type="dcterms:W3CDTF">2024-08-20T20:45:01Z</dcterms:created>
  <dcterms:modified xsi:type="dcterms:W3CDTF">2024-08-20T20:45:57Z</dcterms:modified>
</cp:coreProperties>
</file>